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84" r:id="rId2"/>
    <p:sldId id="258" r:id="rId3"/>
    <p:sldId id="257" r:id="rId4"/>
    <p:sldId id="259" r:id="rId5"/>
    <p:sldId id="260" r:id="rId6"/>
    <p:sldId id="276" r:id="rId7"/>
    <p:sldId id="277" r:id="rId8"/>
    <p:sldId id="280" r:id="rId9"/>
    <p:sldId id="281" r:id="rId10"/>
    <p:sldId id="261" r:id="rId11"/>
    <p:sldId id="282" r:id="rId12"/>
    <p:sldId id="283" r:id="rId13"/>
    <p:sldId id="287" r:id="rId14"/>
    <p:sldId id="300" r:id="rId15"/>
    <p:sldId id="301" r:id="rId16"/>
    <p:sldId id="288" r:id="rId17"/>
    <p:sldId id="289" r:id="rId18"/>
    <p:sldId id="290" r:id="rId19"/>
    <p:sldId id="291" r:id="rId20"/>
    <p:sldId id="292" r:id="rId21"/>
    <p:sldId id="293" r:id="rId22"/>
    <p:sldId id="295" r:id="rId23"/>
    <p:sldId id="296" r:id="rId24"/>
    <p:sldId id="294" r:id="rId25"/>
    <p:sldId id="297" r:id="rId26"/>
    <p:sldId id="298" r:id="rId27"/>
    <p:sldId id="299" r:id="rId28"/>
    <p:sldId id="286" r:id="rId29"/>
  </p:sldIdLst>
  <p:sldSz cx="9144000" cy="6858000" type="screen4x3"/>
  <p:notesSz cx="6954838" cy="93091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3C8C93"/>
    <a:srgbClr val="0099CC"/>
    <a:srgbClr val="262AD8"/>
    <a:srgbClr val="29A3FF"/>
    <a:srgbClr val="005392"/>
    <a:srgbClr val="43AEFF"/>
    <a:srgbClr val="8FC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3677" autoAdjust="0"/>
  </p:normalViewPr>
  <p:slideViewPr>
    <p:cSldViewPr>
      <p:cViewPr>
        <p:scale>
          <a:sx n="77" d="100"/>
          <a:sy n="77" d="100"/>
        </p:scale>
        <p:origin x="-2298" y="-4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5138"/>
          </a:xfrm>
          <a:prstGeom prst="rect">
            <a:avLst/>
          </a:prstGeom>
        </p:spPr>
        <p:txBody>
          <a:bodyPr vert="horz" lIns="92930" tIns="46465" rIns="92930" bIns="46465"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40175" y="0"/>
            <a:ext cx="3013075" cy="465138"/>
          </a:xfrm>
          <a:prstGeom prst="rect">
            <a:avLst/>
          </a:prstGeom>
        </p:spPr>
        <p:txBody>
          <a:bodyPr vert="horz" lIns="92930" tIns="46465" rIns="92930" bIns="46465" rtlCol="0"/>
          <a:lstStyle>
            <a:lvl1pPr algn="r" fontAlgn="auto">
              <a:spcBef>
                <a:spcPts val="0"/>
              </a:spcBef>
              <a:spcAft>
                <a:spcPts val="0"/>
              </a:spcAft>
              <a:defRPr sz="1200" smtClean="0">
                <a:latin typeface="+mn-lt"/>
                <a:cs typeface="+mn-cs"/>
              </a:defRPr>
            </a:lvl1pPr>
          </a:lstStyle>
          <a:p>
            <a:pPr>
              <a:defRPr/>
            </a:pPr>
            <a:fld id="{FEA0CCB6-0B93-4249-9203-D29E4AEC9F26}" type="datetimeFigureOut">
              <a:rPr lang="en-US"/>
              <a:pPr>
                <a:defRPr/>
              </a:pPr>
              <a:t>1/15/2014</a:t>
            </a:fld>
            <a:endParaRPr lang="en-US"/>
          </a:p>
        </p:txBody>
      </p:sp>
      <p:sp>
        <p:nvSpPr>
          <p:cNvPr id="4" name="Footer Placeholder 3"/>
          <p:cNvSpPr>
            <a:spLocks noGrp="1"/>
          </p:cNvSpPr>
          <p:nvPr>
            <p:ph type="ftr" sz="quarter" idx="2"/>
          </p:nvPr>
        </p:nvSpPr>
        <p:spPr>
          <a:xfrm>
            <a:off x="0" y="8842375"/>
            <a:ext cx="3013075" cy="465138"/>
          </a:xfrm>
          <a:prstGeom prst="rect">
            <a:avLst/>
          </a:prstGeom>
        </p:spPr>
        <p:txBody>
          <a:bodyPr vert="horz" lIns="92930" tIns="46465" rIns="92930" bIns="46465"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40175" y="8842375"/>
            <a:ext cx="3013075" cy="465138"/>
          </a:xfrm>
          <a:prstGeom prst="rect">
            <a:avLst/>
          </a:prstGeom>
        </p:spPr>
        <p:txBody>
          <a:bodyPr vert="horz" lIns="92930" tIns="46465" rIns="92930" bIns="46465" rtlCol="0" anchor="b"/>
          <a:lstStyle>
            <a:lvl1pPr algn="r" fontAlgn="auto">
              <a:spcBef>
                <a:spcPts val="0"/>
              </a:spcBef>
              <a:spcAft>
                <a:spcPts val="0"/>
              </a:spcAft>
              <a:defRPr sz="1200" smtClean="0">
                <a:latin typeface="+mn-lt"/>
                <a:cs typeface="+mn-cs"/>
              </a:defRPr>
            </a:lvl1pPr>
          </a:lstStyle>
          <a:p>
            <a:pPr>
              <a:defRPr/>
            </a:pPr>
            <a:fld id="{62D14269-CB21-4987-8EBB-33301E555A8C}" type="slidenum">
              <a:rPr lang="en-US"/>
              <a:pPr>
                <a:defRPr/>
              </a:pPr>
              <a:t>‹#›</a:t>
            </a:fld>
            <a:endParaRPr lang="en-US"/>
          </a:p>
        </p:txBody>
      </p:sp>
    </p:spTree>
    <p:extLst>
      <p:ext uri="{BB962C8B-B14F-4D97-AF65-F5344CB8AC3E}">
        <p14:creationId xmlns:p14="http://schemas.microsoft.com/office/powerpoint/2010/main" val="310680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5138"/>
          </a:xfrm>
          <a:prstGeom prst="rect">
            <a:avLst/>
          </a:prstGeom>
        </p:spPr>
        <p:txBody>
          <a:bodyPr vert="horz" lIns="92930" tIns="46465" rIns="92930" bIns="46465"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40175" y="0"/>
            <a:ext cx="3013075" cy="465138"/>
          </a:xfrm>
          <a:prstGeom prst="rect">
            <a:avLst/>
          </a:prstGeom>
        </p:spPr>
        <p:txBody>
          <a:bodyPr vert="horz" lIns="92930" tIns="46465" rIns="92930" bIns="46465" rtlCol="0"/>
          <a:lstStyle>
            <a:lvl1pPr algn="r" fontAlgn="auto">
              <a:spcBef>
                <a:spcPts val="0"/>
              </a:spcBef>
              <a:spcAft>
                <a:spcPts val="0"/>
              </a:spcAft>
              <a:defRPr sz="1200" smtClean="0">
                <a:latin typeface="+mn-lt"/>
                <a:cs typeface="+mn-cs"/>
              </a:defRPr>
            </a:lvl1pPr>
          </a:lstStyle>
          <a:p>
            <a:pPr>
              <a:defRPr/>
            </a:pPr>
            <a:fld id="{38030886-A5B0-454A-A929-B62A3C4C1D0F}" type="datetimeFigureOut">
              <a:rPr lang="en-US"/>
              <a:pPr>
                <a:defRPr/>
              </a:pPr>
              <a:t>1/15/2014</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pPr lvl="0"/>
            <a:endParaRPr lang="en-US" noProof="0"/>
          </a:p>
        </p:txBody>
      </p:sp>
      <p:sp>
        <p:nvSpPr>
          <p:cNvPr id="5" name="Notes Placeholder 4"/>
          <p:cNvSpPr>
            <a:spLocks noGrp="1"/>
          </p:cNvSpPr>
          <p:nvPr>
            <p:ph type="body" sz="quarter" idx="3"/>
          </p:nvPr>
        </p:nvSpPr>
        <p:spPr>
          <a:xfrm>
            <a:off x="695325" y="4421188"/>
            <a:ext cx="5564188" cy="4189412"/>
          </a:xfrm>
          <a:prstGeom prst="rect">
            <a:avLst/>
          </a:prstGeom>
        </p:spPr>
        <p:txBody>
          <a:bodyPr vert="horz" lIns="92930" tIns="46465" rIns="92930" bIns="4646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2375"/>
            <a:ext cx="3013075" cy="465138"/>
          </a:xfrm>
          <a:prstGeom prst="rect">
            <a:avLst/>
          </a:prstGeom>
        </p:spPr>
        <p:txBody>
          <a:bodyPr vert="horz" lIns="92930" tIns="46465" rIns="92930" bIns="46465"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40175" y="8842375"/>
            <a:ext cx="3013075" cy="465138"/>
          </a:xfrm>
          <a:prstGeom prst="rect">
            <a:avLst/>
          </a:prstGeom>
        </p:spPr>
        <p:txBody>
          <a:bodyPr vert="horz" lIns="92930" tIns="46465" rIns="92930" bIns="46465" rtlCol="0" anchor="b"/>
          <a:lstStyle>
            <a:lvl1pPr algn="r" fontAlgn="auto">
              <a:spcBef>
                <a:spcPts val="0"/>
              </a:spcBef>
              <a:spcAft>
                <a:spcPts val="0"/>
              </a:spcAft>
              <a:defRPr sz="1200" smtClean="0">
                <a:latin typeface="+mn-lt"/>
                <a:cs typeface="+mn-cs"/>
              </a:defRPr>
            </a:lvl1pPr>
          </a:lstStyle>
          <a:p>
            <a:pPr>
              <a:defRPr/>
            </a:pPr>
            <a:fld id="{471AD593-16A7-4F54-A3A4-440F6AE1B85C}" type="slidenum">
              <a:rPr lang="en-US"/>
              <a:pPr>
                <a:defRPr/>
              </a:pPr>
              <a:t>‹#›</a:t>
            </a:fld>
            <a:endParaRPr lang="en-US"/>
          </a:p>
        </p:txBody>
      </p:sp>
    </p:spTree>
    <p:extLst>
      <p:ext uri="{BB962C8B-B14F-4D97-AF65-F5344CB8AC3E}">
        <p14:creationId xmlns:p14="http://schemas.microsoft.com/office/powerpoint/2010/main" val="32143673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fontAlgn="auto">
              <a:spcBef>
                <a:spcPts val="0"/>
              </a:spcBef>
              <a:spcAft>
                <a:spcPts val="0"/>
              </a:spcAft>
              <a:defRPr/>
            </a:pPr>
            <a:r>
              <a:rPr lang="en-US" dirty="0" smtClean="0">
                <a:ea typeface="ＭＳ Ｐゴシック" charset="0"/>
                <a:cs typeface="Calibri" charset="0"/>
                <a:sym typeface="Calibri" charset="0"/>
              </a:rPr>
              <a:t>Two Focal Points</a:t>
            </a:r>
          </a:p>
          <a:p>
            <a:pPr fontAlgn="auto">
              <a:spcBef>
                <a:spcPts val="0"/>
              </a:spcBef>
              <a:spcAft>
                <a:spcPts val="0"/>
              </a:spcAft>
              <a:defRPr/>
            </a:pPr>
            <a:endParaRPr lang="en-US" dirty="0">
              <a:ea typeface="ＭＳ Ｐゴシック" charset="0"/>
              <a:cs typeface="Calibri" charset="0"/>
              <a:sym typeface="Calibri" charset="0"/>
            </a:endParaRPr>
          </a:p>
          <a:p>
            <a:pPr fontAlgn="auto">
              <a:spcBef>
                <a:spcPts val="0"/>
              </a:spcBef>
              <a:spcAft>
                <a:spcPts val="0"/>
              </a:spcAft>
              <a:buClr>
                <a:srgbClr val="000000"/>
              </a:buClr>
              <a:buFontTx/>
              <a:buChar char="•"/>
              <a:defRPr/>
            </a:pPr>
            <a:r>
              <a:rPr lang="en-US" dirty="0" smtClean="0">
                <a:ea typeface="ＭＳ Ｐゴシック" charset="0"/>
                <a:cs typeface="Calibri" charset="0"/>
                <a:sym typeface="Calibri" charset="0"/>
              </a:rPr>
              <a:t> Network </a:t>
            </a:r>
            <a:r>
              <a:rPr lang="en-US" dirty="0">
                <a:ea typeface="ＭＳ Ｐゴシック" charset="0"/>
                <a:cs typeface="Calibri" charset="0"/>
                <a:sym typeface="Calibri" charset="0"/>
              </a:rPr>
              <a:t>infrastructure  </a:t>
            </a:r>
          </a:p>
          <a:p>
            <a:pPr fontAlgn="auto">
              <a:spcBef>
                <a:spcPts val="0"/>
              </a:spcBef>
              <a:spcAft>
                <a:spcPts val="0"/>
              </a:spcAft>
              <a:buClr>
                <a:srgbClr val="000000"/>
              </a:buClr>
              <a:buFontTx/>
              <a:buChar char="•"/>
              <a:defRPr/>
            </a:pPr>
            <a:r>
              <a:rPr lang="en-US" dirty="0" smtClean="0">
                <a:ea typeface="ＭＳ Ｐゴシック" charset="0"/>
                <a:cs typeface="Calibri" charset="0"/>
                <a:sym typeface="Calibri" charset="0"/>
              </a:rPr>
              <a:t> Classroom </a:t>
            </a:r>
            <a:r>
              <a:rPr lang="en-US" dirty="0">
                <a:ea typeface="ＭＳ Ｐゴシック" charset="0"/>
                <a:cs typeface="Calibri" charset="0"/>
                <a:sym typeface="Calibri" charset="0"/>
              </a:rPr>
              <a:t>interactive technologies</a:t>
            </a:r>
          </a:p>
          <a:p>
            <a:pPr fontAlgn="auto">
              <a:spcBef>
                <a:spcPts val="0"/>
              </a:spcBef>
              <a:spcAft>
                <a:spcPts val="0"/>
              </a:spcAft>
              <a:defRPr/>
            </a:pPr>
            <a:endParaRPr lang="en-US" dirty="0">
              <a:ea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defTabSz="928688">
              <a:spcBef>
                <a:spcPct val="0"/>
              </a:spcBef>
            </a:pPr>
            <a:r>
              <a:rPr lang="en-US" altLang="en-US" sz="1600" smtClean="0">
                <a:solidFill>
                  <a:srgbClr val="000000"/>
                </a:solidFill>
                <a:latin typeface="Arial" pitchFamily="34" charset="0"/>
                <a:cs typeface="Arial" pitchFamily="34" charset="0"/>
                <a:sym typeface="Helvetica" pitchFamily="34" charset="0"/>
              </a:rPr>
              <a:t>$12.5M to complete wireless</a:t>
            </a:r>
          </a:p>
          <a:p>
            <a:pPr defTabSz="928688">
              <a:spcBef>
                <a:spcPct val="0"/>
              </a:spcBef>
            </a:pPr>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71CA9F6-64DF-4999-908F-B724783E963B}" type="slidenum">
              <a:rPr lang="en-US" altLang="en-US"/>
              <a:pPr fontAlgn="base">
                <a:spcBef>
                  <a:spcPct val="0"/>
                </a:spcBef>
                <a:spcAft>
                  <a:spcPct val="0"/>
                </a:spcAft>
              </a:pPr>
              <a:t>15</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defTabSz="928688">
              <a:spcBef>
                <a:spcPct val="0"/>
              </a:spcBef>
            </a:pPr>
            <a:r>
              <a:rPr lang="en-US" altLang="en-US" sz="1600" smtClean="0">
                <a:solidFill>
                  <a:srgbClr val="000000"/>
                </a:solidFill>
                <a:latin typeface="Arial" pitchFamily="34" charset="0"/>
                <a:cs typeface="Arial" pitchFamily="34" charset="0"/>
                <a:sym typeface="Helvetica" pitchFamily="34" charset="0"/>
              </a:rPr>
              <a:t>$12.5M to complete wireless</a:t>
            </a:r>
          </a:p>
          <a:p>
            <a:pPr defTabSz="928688">
              <a:spcBef>
                <a:spcPct val="0"/>
              </a:spcBef>
            </a:pPr>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20826DC-A81B-4921-967B-DF0605E775F2}" type="slidenum">
              <a:rPr lang="en-US" altLang="en-US"/>
              <a:pPr fontAlgn="base">
                <a:spcBef>
                  <a:spcPct val="0"/>
                </a:spcBef>
                <a:spcAft>
                  <a:spcPct val="0"/>
                </a:spcAft>
              </a:pPr>
              <a:t>16</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defTabSz="928688">
              <a:spcBef>
                <a:spcPct val="0"/>
              </a:spcBef>
            </a:pPr>
            <a:r>
              <a:rPr lang="en-US" altLang="en-US" sz="1600" smtClean="0">
                <a:solidFill>
                  <a:srgbClr val="000000"/>
                </a:solidFill>
                <a:latin typeface="Arial" pitchFamily="34" charset="0"/>
                <a:cs typeface="Arial" pitchFamily="34" charset="0"/>
                <a:sym typeface="Helvetica" pitchFamily="34" charset="0"/>
              </a:rPr>
              <a:t>$12.5M to complete wireless</a:t>
            </a:r>
          </a:p>
          <a:p>
            <a:pPr defTabSz="928688">
              <a:spcBef>
                <a:spcPct val="0"/>
              </a:spcBef>
            </a:pPr>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78B4D46-630A-417B-89FE-2593CCFEAC28}" type="slidenum">
              <a:rPr lang="en-US" altLang="en-US"/>
              <a:pPr fontAlgn="base">
                <a:spcBef>
                  <a:spcPct val="0"/>
                </a:spcBef>
                <a:spcAft>
                  <a:spcPct val="0"/>
                </a:spcAft>
              </a:pPr>
              <a:t>17</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defTabSz="928688">
              <a:spcBef>
                <a:spcPct val="0"/>
              </a:spcBef>
            </a:pPr>
            <a:r>
              <a:rPr lang="en-US" altLang="en-US" sz="1600" smtClean="0">
                <a:solidFill>
                  <a:srgbClr val="000000"/>
                </a:solidFill>
                <a:latin typeface="Arial" pitchFamily="34" charset="0"/>
                <a:cs typeface="Arial" pitchFamily="34" charset="0"/>
                <a:sym typeface="Helvetica" pitchFamily="34" charset="0"/>
              </a:rPr>
              <a:t>$12.5M to complete wireless</a:t>
            </a:r>
          </a:p>
          <a:p>
            <a:pPr defTabSz="928688">
              <a:spcBef>
                <a:spcPct val="0"/>
              </a:spcBef>
            </a:pPr>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A345B14-C8E0-4E58-8875-8B6704129835}" type="slidenum">
              <a:rPr lang="en-US" altLang="en-US"/>
              <a:pPr fontAlgn="base">
                <a:spcBef>
                  <a:spcPct val="0"/>
                </a:spcBef>
                <a:spcAft>
                  <a:spcPct val="0"/>
                </a:spcAft>
              </a:pPr>
              <a:t>18</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defTabSz="928688">
              <a:spcBef>
                <a:spcPct val="0"/>
              </a:spcBef>
            </a:pPr>
            <a:r>
              <a:rPr lang="en-US" altLang="en-US" sz="1600" smtClean="0">
                <a:solidFill>
                  <a:srgbClr val="000000"/>
                </a:solidFill>
                <a:latin typeface="Arial" pitchFamily="34" charset="0"/>
                <a:cs typeface="Arial" pitchFamily="34" charset="0"/>
                <a:sym typeface="Helvetica" pitchFamily="34" charset="0"/>
              </a:rPr>
              <a:t>$12.5M to complete wireless</a:t>
            </a:r>
          </a:p>
          <a:p>
            <a:pPr defTabSz="928688">
              <a:spcBef>
                <a:spcPct val="0"/>
              </a:spcBef>
            </a:pPr>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2E23185-196D-41F7-AF1F-47878B0B6D84}" type="slidenum">
              <a:rPr lang="en-US" altLang="en-US"/>
              <a:pPr fontAlgn="base">
                <a:spcBef>
                  <a:spcPct val="0"/>
                </a:spcBef>
                <a:spcAft>
                  <a:spcPct val="0"/>
                </a:spcAft>
              </a:pPr>
              <a:t>19</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defTabSz="928688">
              <a:spcBef>
                <a:spcPct val="0"/>
              </a:spcBef>
            </a:pPr>
            <a:r>
              <a:rPr lang="en-US" altLang="en-US" sz="1600" smtClean="0">
                <a:solidFill>
                  <a:srgbClr val="000000"/>
                </a:solidFill>
                <a:latin typeface="Arial" pitchFamily="34" charset="0"/>
                <a:cs typeface="Arial" pitchFamily="34" charset="0"/>
                <a:sym typeface="Helvetica" pitchFamily="34" charset="0"/>
              </a:rPr>
              <a:t>$12.5M to complete wireless</a:t>
            </a:r>
          </a:p>
          <a:p>
            <a:pPr defTabSz="928688">
              <a:spcBef>
                <a:spcPct val="0"/>
              </a:spcBef>
            </a:pPr>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D53226D-A4B6-4C43-8FA0-F65E9893D272}" type="slidenum">
              <a:rPr lang="en-US" altLang="en-US"/>
              <a:pPr fontAlgn="base">
                <a:spcBef>
                  <a:spcPct val="0"/>
                </a:spcBef>
                <a:spcAft>
                  <a:spcPct val="0"/>
                </a:spcAft>
              </a:pPr>
              <a:t>20</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defTabSz="928688">
              <a:spcBef>
                <a:spcPct val="0"/>
              </a:spcBef>
            </a:pPr>
            <a:r>
              <a:rPr lang="en-US" altLang="en-US" sz="1600" smtClean="0">
                <a:solidFill>
                  <a:srgbClr val="000000"/>
                </a:solidFill>
                <a:latin typeface="Arial" pitchFamily="34" charset="0"/>
                <a:cs typeface="Arial" pitchFamily="34" charset="0"/>
                <a:sym typeface="Helvetica" pitchFamily="34" charset="0"/>
              </a:rPr>
              <a:t>$12.5M to complete wireless</a:t>
            </a:r>
          </a:p>
          <a:p>
            <a:pPr defTabSz="928688">
              <a:spcBef>
                <a:spcPct val="0"/>
              </a:spcBef>
            </a:pPr>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E346921-6C48-4DF7-BF28-60879F5C0F3B}" type="slidenum">
              <a:rPr lang="en-US" altLang="en-US"/>
              <a:pPr fontAlgn="base">
                <a:spcBef>
                  <a:spcPct val="0"/>
                </a:spcBef>
                <a:spcAft>
                  <a:spcPct val="0"/>
                </a:spcAft>
              </a:pPr>
              <a:t>21</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defTabSz="928688">
              <a:spcBef>
                <a:spcPct val="0"/>
              </a:spcBef>
            </a:pPr>
            <a:r>
              <a:rPr lang="en-US" altLang="en-US" sz="1600" smtClean="0">
                <a:solidFill>
                  <a:srgbClr val="000000"/>
                </a:solidFill>
                <a:latin typeface="Arial" pitchFamily="34" charset="0"/>
                <a:cs typeface="Arial" pitchFamily="34" charset="0"/>
                <a:sym typeface="Helvetica" pitchFamily="34" charset="0"/>
              </a:rPr>
              <a:t>$12.5M to complete wireless</a:t>
            </a:r>
          </a:p>
          <a:p>
            <a:pPr defTabSz="928688">
              <a:spcBef>
                <a:spcPct val="0"/>
              </a:spcBef>
            </a:pPr>
            <a:endParaRPr lang="en-US"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5EF71BF-87FD-45EC-B88A-C75984F1218E}" type="slidenum">
              <a:rPr lang="en-US" altLang="en-US"/>
              <a:pPr fontAlgn="base">
                <a:spcBef>
                  <a:spcPct val="0"/>
                </a:spcBef>
                <a:spcAft>
                  <a:spcPct val="0"/>
                </a:spcAft>
              </a:pPr>
              <a:t>22</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defTabSz="928688">
              <a:spcBef>
                <a:spcPct val="0"/>
              </a:spcBef>
            </a:pPr>
            <a:r>
              <a:rPr lang="en-US" altLang="en-US" sz="1600" smtClean="0">
                <a:solidFill>
                  <a:srgbClr val="000000"/>
                </a:solidFill>
                <a:latin typeface="Arial" pitchFamily="34" charset="0"/>
                <a:cs typeface="Arial" pitchFamily="34" charset="0"/>
                <a:sym typeface="Helvetica" pitchFamily="34" charset="0"/>
              </a:rPr>
              <a:t>$12.5M to complete wireless</a:t>
            </a:r>
          </a:p>
          <a:p>
            <a:pPr defTabSz="928688">
              <a:spcBef>
                <a:spcPct val="0"/>
              </a:spcBef>
            </a:pPr>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3556EA7-9A28-483D-95A7-F46FB2F7305B}" type="slidenum">
              <a:rPr lang="en-US" altLang="en-US"/>
              <a:pPr fontAlgn="base">
                <a:spcBef>
                  <a:spcPct val="0"/>
                </a:spcBef>
                <a:spcAft>
                  <a:spcPct val="0"/>
                </a:spcAft>
              </a:pPr>
              <a:t>23</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defTabSz="928688">
              <a:spcBef>
                <a:spcPct val="0"/>
              </a:spcBef>
            </a:pPr>
            <a:r>
              <a:rPr lang="en-US" altLang="en-US" sz="1600" smtClean="0">
                <a:solidFill>
                  <a:srgbClr val="000000"/>
                </a:solidFill>
                <a:latin typeface="Arial" pitchFamily="34" charset="0"/>
                <a:cs typeface="Arial" pitchFamily="34" charset="0"/>
                <a:sym typeface="Helvetica" pitchFamily="34" charset="0"/>
              </a:rPr>
              <a:t>$12.5M to complete wireless</a:t>
            </a:r>
          </a:p>
          <a:p>
            <a:pPr defTabSz="928688">
              <a:spcBef>
                <a:spcPct val="0"/>
              </a:spcBef>
            </a:pPr>
            <a:endParaRPr lang="en-US"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43A28CB-16D3-45BC-9B2B-040CE153887F}" type="slidenum">
              <a:rPr lang="en-US" altLang="en-US"/>
              <a:pPr fontAlgn="base">
                <a:spcBef>
                  <a:spcPct val="0"/>
                </a:spcBef>
                <a:spcAft>
                  <a:spcPct val="0"/>
                </a:spcAft>
              </a:pPr>
              <a:t>24</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fontAlgn="auto">
              <a:spcBef>
                <a:spcPts val="0"/>
              </a:spcBef>
              <a:spcAft>
                <a:spcPts val="0"/>
              </a:spcAft>
              <a:defRPr/>
            </a:pPr>
            <a:r>
              <a:rPr lang="en-US" sz="1400" i="1" dirty="0">
                <a:solidFill>
                  <a:schemeClr val="bg1"/>
                </a:solidFill>
                <a:latin typeface="Helvetica" pitchFamily="34" charset="0"/>
                <a:sym typeface="Calibri" pitchFamily="34" charset="0"/>
              </a:rPr>
              <a:t>Funds for Technology</a:t>
            </a:r>
          </a:p>
          <a:p>
            <a:pPr fontAlgn="auto">
              <a:spcBef>
                <a:spcPts val="0"/>
              </a:spcBef>
              <a:spcAft>
                <a:spcPts val="0"/>
              </a:spcAft>
              <a:defRPr/>
            </a:pPr>
            <a:endParaRPr lang="en-US" sz="900" i="1" dirty="0">
              <a:solidFill>
                <a:schemeClr val="bg1"/>
              </a:solidFill>
              <a:latin typeface="Helvetica" pitchFamily="34" charset="0"/>
              <a:sym typeface="Calibri" pitchFamily="34" charset="0"/>
            </a:endParaRPr>
          </a:p>
          <a:p>
            <a:pPr marL="171018" indent="-171018" fontAlgn="auto">
              <a:spcBef>
                <a:spcPts val="0"/>
              </a:spcBef>
              <a:spcAft>
                <a:spcPts val="0"/>
              </a:spcAft>
              <a:buFont typeface="Arial" pitchFamily="34" charset="0"/>
              <a:buChar char="•"/>
              <a:defRPr/>
            </a:pPr>
            <a:r>
              <a:rPr lang="en-US" dirty="0" smtClean="0">
                <a:solidFill>
                  <a:schemeClr val="bg1"/>
                </a:solidFill>
                <a:latin typeface="Helvetica" pitchFamily="34" charset="0"/>
                <a:sym typeface="Calibri" pitchFamily="34" charset="0"/>
              </a:rPr>
              <a:t>General Obligation Bond</a:t>
            </a:r>
          </a:p>
          <a:p>
            <a:pPr marL="171018" indent="-171018" fontAlgn="auto">
              <a:spcBef>
                <a:spcPts val="0"/>
              </a:spcBef>
              <a:spcAft>
                <a:spcPts val="0"/>
              </a:spcAft>
              <a:buFont typeface="Arial" pitchFamily="34" charset="0"/>
              <a:buChar char="•"/>
              <a:defRPr/>
            </a:pPr>
            <a:r>
              <a:rPr lang="en-US" dirty="0" err="1" smtClean="0">
                <a:solidFill>
                  <a:schemeClr val="bg1"/>
                </a:solidFill>
                <a:latin typeface="Helvetica" pitchFamily="34" charset="0"/>
                <a:sym typeface="Calibri" pitchFamily="34" charset="0"/>
              </a:rPr>
              <a:t>eRate</a:t>
            </a:r>
            <a:endParaRPr lang="en-US" dirty="0" smtClean="0">
              <a:solidFill>
                <a:schemeClr val="bg1"/>
              </a:solidFill>
              <a:latin typeface="Helvetica" pitchFamily="34" charset="0"/>
              <a:sym typeface="Calibri" pitchFamily="34" charset="0"/>
            </a:endParaRPr>
          </a:p>
          <a:p>
            <a:pPr marL="171018" indent="-171018" fontAlgn="auto">
              <a:spcBef>
                <a:spcPts val="0"/>
              </a:spcBef>
              <a:spcAft>
                <a:spcPts val="0"/>
              </a:spcAft>
              <a:buFont typeface="Arial" pitchFamily="34" charset="0"/>
              <a:buChar char="•"/>
              <a:defRPr/>
            </a:pPr>
            <a:r>
              <a:rPr lang="en-US" dirty="0" smtClean="0">
                <a:solidFill>
                  <a:schemeClr val="bg1"/>
                </a:solidFill>
                <a:latin typeface="Helvetica" pitchFamily="34" charset="0"/>
                <a:sym typeface="Calibri" pitchFamily="34" charset="0"/>
              </a:rPr>
              <a:t>Federal Grants (RTT-D)</a:t>
            </a:r>
          </a:p>
          <a:p>
            <a:pPr fontAlgn="auto">
              <a:spcBef>
                <a:spcPts val="0"/>
              </a:spcBef>
              <a:spcAft>
                <a:spcPts val="0"/>
              </a:spcAft>
              <a:defRPr/>
            </a:pPr>
            <a:endParaRPr lang="en-US" dirty="0">
              <a:ea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defTabSz="928688">
              <a:spcBef>
                <a:spcPct val="0"/>
              </a:spcBef>
            </a:pPr>
            <a:r>
              <a:rPr lang="en-US" altLang="en-US" sz="1600" smtClean="0">
                <a:solidFill>
                  <a:srgbClr val="000000"/>
                </a:solidFill>
                <a:latin typeface="Arial" pitchFamily="34" charset="0"/>
                <a:cs typeface="Arial" pitchFamily="34" charset="0"/>
                <a:sym typeface="Helvetica" pitchFamily="34" charset="0"/>
              </a:rPr>
              <a:t>$12.5M to complete wireless</a:t>
            </a:r>
          </a:p>
          <a:p>
            <a:pPr defTabSz="928688">
              <a:spcBef>
                <a:spcPct val="0"/>
              </a:spcBef>
            </a:pPr>
            <a:endParaRPr lang="en-US"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7B97F9E-4DAA-42CE-86F1-FDD738C2325B}" type="slidenum">
              <a:rPr lang="en-US" altLang="en-US"/>
              <a:pPr fontAlgn="base">
                <a:spcBef>
                  <a:spcPct val="0"/>
                </a:spcBef>
                <a:spcAft>
                  <a:spcPct val="0"/>
                </a:spcAft>
              </a:pPr>
              <a:t>25</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defTabSz="928688">
              <a:spcBef>
                <a:spcPct val="0"/>
              </a:spcBef>
            </a:pPr>
            <a:r>
              <a:rPr lang="en-US" altLang="en-US" sz="1600" smtClean="0">
                <a:solidFill>
                  <a:srgbClr val="000000"/>
                </a:solidFill>
                <a:latin typeface="Arial" pitchFamily="34" charset="0"/>
                <a:cs typeface="Arial" pitchFamily="34" charset="0"/>
                <a:sym typeface="Helvetica" pitchFamily="34" charset="0"/>
              </a:rPr>
              <a:t>$12.5M to complete wireless</a:t>
            </a:r>
          </a:p>
          <a:p>
            <a:pPr defTabSz="928688">
              <a:spcBef>
                <a:spcPct val="0"/>
              </a:spcBef>
            </a:pPr>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E323CB1-15ED-46E9-A936-6C94EC7A2132}" type="slidenum">
              <a:rPr lang="en-US" altLang="en-US"/>
              <a:pPr fontAlgn="base">
                <a:spcBef>
                  <a:spcPct val="0"/>
                </a:spcBef>
                <a:spcAft>
                  <a:spcPct val="0"/>
                </a:spcAft>
              </a:pPr>
              <a:t>26</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defTabSz="928688">
              <a:spcBef>
                <a:spcPct val="0"/>
              </a:spcBef>
            </a:pPr>
            <a:r>
              <a:rPr lang="en-US" altLang="en-US" sz="1600" smtClean="0">
                <a:solidFill>
                  <a:srgbClr val="000000"/>
                </a:solidFill>
                <a:latin typeface="Arial" pitchFamily="34" charset="0"/>
                <a:cs typeface="Arial" pitchFamily="34" charset="0"/>
                <a:sym typeface="Helvetica" pitchFamily="34" charset="0"/>
              </a:rPr>
              <a:t>$12.5M to complete wireless</a:t>
            </a:r>
          </a:p>
          <a:p>
            <a:pPr defTabSz="928688">
              <a:spcBef>
                <a:spcPct val="0"/>
              </a:spcBef>
            </a:pPr>
            <a:endParaRPr lang="en-US"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8B3CB64-0CE1-4E5E-A276-6C48BF063AA6}" type="slidenum">
              <a:rPr lang="en-US" altLang="en-US"/>
              <a:pPr fontAlgn="base">
                <a:spcBef>
                  <a:spcPct val="0"/>
                </a:spcBef>
                <a:spcAft>
                  <a:spcPct val="0"/>
                </a:spcAft>
              </a:pPr>
              <a:t>27</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fontAlgn="auto">
              <a:spcBef>
                <a:spcPts val="0"/>
              </a:spcBef>
              <a:spcAft>
                <a:spcPts val="0"/>
              </a:spcAft>
              <a:defRPr/>
            </a:pPr>
            <a:r>
              <a:rPr lang="en-US" dirty="0">
                <a:ea typeface="MS PGothic" charset="0"/>
              </a:rPr>
              <a:t>In this analogy, bandwidth is the number of lanes on the highway.</a:t>
            </a:r>
          </a:p>
          <a:p>
            <a:pPr fontAlgn="auto">
              <a:spcBef>
                <a:spcPts val="0"/>
              </a:spcBef>
              <a:spcAft>
                <a:spcPts val="0"/>
              </a:spcAft>
              <a:defRPr/>
            </a:pPr>
            <a:endParaRPr lang="en-US" dirty="0">
              <a:ea typeface="MS PGothic" charset="0"/>
            </a:endParaRPr>
          </a:p>
          <a:p>
            <a:pPr fontAlgn="auto">
              <a:spcBef>
                <a:spcPts val="0"/>
              </a:spcBef>
              <a:spcAft>
                <a:spcPts val="0"/>
              </a:spcAft>
              <a:defRPr/>
            </a:pPr>
            <a:r>
              <a:rPr lang="en-US" dirty="0">
                <a:ea typeface="MS PGothic" charset="0"/>
              </a:rPr>
              <a:t>The number of lanes on the highway and the number of cars on the highway;  no matter how wide you build the road, there will always be more cars that its capacity can handle</a:t>
            </a:r>
          </a:p>
          <a:p>
            <a:pPr lvl="1" fontAlgn="auto">
              <a:spcBef>
                <a:spcPts val="0"/>
              </a:spcBef>
              <a:spcAft>
                <a:spcPts val="0"/>
              </a:spcAft>
              <a:buFont typeface="Wingdings" charset="0"/>
              <a:buChar char="Ø"/>
              <a:defRPr/>
            </a:pPr>
            <a:r>
              <a:rPr lang="en-US" dirty="0">
                <a:solidFill>
                  <a:srgbClr val="FF0000"/>
                </a:solidFill>
                <a:ea typeface="MS PGothic" charset="0"/>
              </a:rPr>
              <a:t>If you are the only car on a highway, </a:t>
            </a:r>
            <a:r>
              <a:rPr lang="en-US" dirty="0">
                <a:ea typeface="MS PGothic" charset="0"/>
              </a:rPr>
              <a:t>you can travel very quickly especially during late in the evening or early morning</a:t>
            </a:r>
          </a:p>
          <a:p>
            <a:pPr lvl="1" fontAlgn="auto">
              <a:spcBef>
                <a:spcPts val="0"/>
              </a:spcBef>
              <a:spcAft>
                <a:spcPts val="0"/>
              </a:spcAft>
              <a:buFont typeface="Wingdings" charset="0"/>
              <a:buChar char="Ø"/>
              <a:defRPr/>
            </a:pPr>
            <a:r>
              <a:rPr lang="en-US" dirty="0">
                <a:ea typeface="MS PGothic" charset="0"/>
              </a:rPr>
              <a:t>If you are stuck in the middle of rush hour, you may travel very slowly since all of the lanes are being used up.</a:t>
            </a:r>
          </a:p>
          <a:p>
            <a:pPr fontAlgn="auto">
              <a:spcBef>
                <a:spcPts val="0"/>
              </a:spcBef>
              <a:spcAft>
                <a:spcPts val="0"/>
              </a:spcAft>
              <a:defRPr/>
            </a:pPr>
            <a:endParaRPr lang="en-US" dirty="0">
              <a:ea typeface="MS PGothic" charset="0"/>
            </a:endParaRPr>
          </a:p>
          <a:p>
            <a:pPr fontAlgn="auto">
              <a:spcBef>
                <a:spcPts val="0"/>
              </a:spcBef>
              <a:spcAft>
                <a:spcPts val="0"/>
              </a:spcAft>
              <a:defRPr/>
            </a:pPr>
            <a:r>
              <a:rPr lang="en-US" dirty="0">
                <a:ea typeface="MS PGothic" charset="0"/>
              </a:rPr>
              <a:t>The information highway can have traffic jams, just like any other. We tend to think of bandwidth as a personal right, but it</a:t>
            </a:r>
            <a:r>
              <a:rPr lang="ja-JP" altLang="en-US" dirty="0"/>
              <a:t>’</a:t>
            </a:r>
            <a:r>
              <a:rPr lang="en-US" dirty="0">
                <a:ea typeface="MS PGothic" charset="0"/>
              </a:rPr>
              <a:t>s too finite, and its limits become apparent as the highway gets more crowded.</a:t>
            </a:r>
          </a:p>
          <a:p>
            <a:pPr fontAlgn="auto">
              <a:spcBef>
                <a:spcPts val="0"/>
              </a:spcBef>
              <a:spcAft>
                <a:spcPts val="0"/>
              </a:spcAft>
              <a:defRPr/>
            </a:pPr>
            <a:endParaRPr lang="en-US" dirty="0">
              <a:ea typeface="MS PGothic" charset="0"/>
            </a:endParaRPr>
          </a:p>
          <a:p>
            <a:pPr lvl="1" fontAlgn="auto">
              <a:spcBef>
                <a:spcPts val="0"/>
              </a:spcBef>
              <a:spcAft>
                <a:spcPts val="0"/>
              </a:spcAft>
              <a:buFont typeface="Wingdings" charset="0"/>
              <a:buChar char="Ø"/>
              <a:defRPr/>
            </a:pPr>
            <a:r>
              <a:rPr lang="en-US" dirty="0">
                <a:ea typeface="MS PGothic" charset="0"/>
              </a:rPr>
              <a:t>We experience bandwidth traffic jams during any high-processing period such as grade reporting, open enrollment, and payroll</a:t>
            </a:r>
          </a:p>
          <a:p>
            <a:pPr lvl="1" fontAlgn="auto">
              <a:spcBef>
                <a:spcPts val="0"/>
              </a:spcBef>
              <a:spcAft>
                <a:spcPts val="0"/>
              </a:spcAft>
              <a:buFont typeface="Wingdings" charset="0"/>
              <a:buChar char="Ø"/>
              <a:defRPr/>
            </a:pPr>
            <a:r>
              <a:rPr lang="en-US" dirty="0">
                <a:ea typeface="MS PGothic" charset="0"/>
              </a:rPr>
              <a:t>Time of day also impacts internet speed. Network is much faster between 10:00 pm and 5:00 am</a:t>
            </a:r>
          </a:p>
          <a:p>
            <a:pPr fontAlgn="auto">
              <a:spcBef>
                <a:spcPts val="0"/>
              </a:spcBef>
              <a:spcAft>
                <a:spcPts val="0"/>
              </a:spcAft>
              <a:defRPr/>
            </a:pPr>
            <a:endParaRPr lang="en-US" dirty="0">
              <a:ea typeface="MS P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fontAlgn="auto">
              <a:spcBef>
                <a:spcPts val="0"/>
              </a:spcBef>
              <a:spcAft>
                <a:spcPts val="0"/>
              </a:spcAft>
              <a:defRPr/>
            </a:pPr>
            <a:r>
              <a:rPr lang="en-US">
                <a:ea typeface="ヒラギノ角ゴ ProN W3" charset="0"/>
                <a:cs typeface="Calibri" charset="0"/>
                <a:sym typeface="Calibri" charset="0"/>
              </a:rPr>
              <a:t>Upgrade of district</a:t>
            </a:r>
            <a:r>
              <a:rPr lang="ja-JP" altLang="en-US">
                <a:ea typeface="ヒラギノ角ゴ ProN W3" charset="0"/>
                <a:cs typeface="Calibri" charset="0"/>
                <a:sym typeface="Calibri" charset="0"/>
              </a:rPr>
              <a:t>’</a:t>
            </a:r>
            <a:r>
              <a:rPr lang="en-US" altLang="ja-JP">
                <a:ea typeface="ヒラギノ角ゴ ProN W3" charset="0"/>
                <a:cs typeface="Calibri" charset="0"/>
                <a:sym typeface="Calibri" charset="0"/>
              </a:rPr>
              <a:t>s network backbone to support a five fold increase because of the following:</a:t>
            </a:r>
          </a:p>
          <a:p>
            <a:pPr fontAlgn="auto">
              <a:spcBef>
                <a:spcPts val="0"/>
              </a:spcBef>
              <a:spcAft>
                <a:spcPts val="0"/>
              </a:spcAft>
              <a:defRPr/>
            </a:pPr>
            <a:endParaRPr lang="en-US">
              <a:ea typeface="ヒラギノ角ゴ ProN W3" charset="0"/>
              <a:cs typeface="Calibri" charset="0"/>
              <a:sym typeface="Calibri" charset="0"/>
            </a:endParaRPr>
          </a:p>
          <a:p>
            <a:pPr fontAlgn="auto">
              <a:spcBef>
                <a:spcPts val="0"/>
              </a:spcBef>
              <a:spcAft>
                <a:spcPts val="0"/>
              </a:spcAft>
              <a:defRPr/>
            </a:pPr>
            <a:r>
              <a:rPr lang="en-US">
                <a:ea typeface="ヒラギノ角ゴ ProN W3" charset="0"/>
                <a:cs typeface="Calibri" charset="0"/>
                <a:sym typeface="Calibri" charset="0"/>
              </a:rPr>
              <a:t>Network infrastructure</a:t>
            </a:r>
          </a:p>
          <a:p>
            <a:pPr lvl="1" fontAlgn="auto">
              <a:spcBef>
                <a:spcPts val="0"/>
              </a:spcBef>
              <a:spcAft>
                <a:spcPts val="0"/>
              </a:spcAft>
              <a:buClr>
                <a:srgbClr val="000000"/>
              </a:buClr>
              <a:buFontTx/>
              <a:buChar char="•"/>
              <a:defRPr/>
            </a:pPr>
            <a:r>
              <a:rPr lang="en-US">
                <a:ea typeface="ヒラギノ角ゴ ProN W3" charset="0"/>
                <a:cs typeface="Calibri" charset="0"/>
                <a:sym typeface="Calibri" charset="0"/>
              </a:rPr>
              <a:t> Computer based testing</a:t>
            </a:r>
          </a:p>
          <a:p>
            <a:pPr lvl="1" fontAlgn="auto">
              <a:spcBef>
                <a:spcPts val="0"/>
              </a:spcBef>
              <a:spcAft>
                <a:spcPts val="0"/>
              </a:spcAft>
              <a:buClr>
                <a:srgbClr val="000000"/>
              </a:buClr>
              <a:buFontTx/>
              <a:buChar char="•"/>
              <a:defRPr/>
            </a:pPr>
            <a:r>
              <a:rPr lang="en-US">
                <a:ea typeface="ヒラギノ角ゴ ProN W3" charset="0"/>
                <a:cs typeface="Calibri" charset="0"/>
                <a:sym typeface="Calibri" charset="0"/>
              </a:rPr>
              <a:t> Rich digital content</a:t>
            </a:r>
          </a:p>
          <a:p>
            <a:pPr lvl="1" fontAlgn="auto">
              <a:spcBef>
                <a:spcPts val="0"/>
              </a:spcBef>
              <a:spcAft>
                <a:spcPts val="0"/>
              </a:spcAft>
              <a:buClr>
                <a:srgbClr val="000000"/>
              </a:buClr>
              <a:buFontTx/>
              <a:buChar char="•"/>
              <a:defRPr/>
            </a:pPr>
            <a:r>
              <a:rPr lang="en-US">
                <a:ea typeface="ヒラギノ角ゴ ProN W3" charset="0"/>
                <a:cs typeface="Calibri" charset="0"/>
                <a:sym typeface="Calibri" charset="0"/>
              </a:rPr>
              <a:t> Virtual learning offerings</a:t>
            </a:r>
          </a:p>
          <a:p>
            <a:pPr lvl="1" fontAlgn="auto">
              <a:spcBef>
                <a:spcPts val="0"/>
              </a:spcBef>
              <a:spcAft>
                <a:spcPts val="0"/>
              </a:spcAft>
              <a:buClr>
                <a:srgbClr val="000000"/>
              </a:buClr>
              <a:buFontTx/>
              <a:buChar char="•"/>
              <a:defRPr/>
            </a:pPr>
            <a:r>
              <a:rPr lang="en-US">
                <a:ea typeface="ヒラギノ角ゴ ProN W3" charset="0"/>
                <a:cs typeface="Calibri" charset="0"/>
                <a:sym typeface="Calibri" charset="0"/>
              </a:rPr>
              <a:t> Increase in connected devices</a:t>
            </a:r>
          </a:p>
          <a:p>
            <a:pPr lvl="1" fontAlgn="auto">
              <a:spcBef>
                <a:spcPts val="0"/>
              </a:spcBef>
              <a:spcAft>
                <a:spcPts val="0"/>
              </a:spcAft>
              <a:buClr>
                <a:srgbClr val="000000"/>
              </a:buClr>
              <a:buFontTx/>
              <a:buChar char="•"/>
              <a:defRPr/>
            </a:pPr>
            <a:r>
              <a:rPr lang="en-US">
                <a:ea typeface="ヒラギノ角ゴ ProN W3" charset="0"/>
                <a:cs typeface="Calibri" charset="0"/>
                <a:sym typeface="Calibri" charset="0"/>
              </a:rPr>
              <a:t> 1 to 1 initiative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fontAlgn="auto">
              <a:spcBef>
                <a:spcPts val="0"/>
              </a:spcBef>
              <a:spcAft>
                <a:spcPts val="0"/>
              </a:spcAft>
              <a:defRPr/>
            </a:pPr>
            <a:r>
              <a:rPr lang="en-US" sz="1600" b="1" dirty="0">
                <a:latin typeface="Helvetica" pitchFamily="34" charset="0"/>
                <a:cs typeface="Helvetica" pitchFamily="34" charset="0"/>
              </a:rPr>
              <a:t>To manage wireless infrastructure, Bring Your Own Device initiative and move to digital content the following were completed in September 2013:</a:t>
            </a:r>
          </a:p>
          <a:p>
            <a:pPr fontAlgn="auto">
              <a:spcBef>
                <a:spcPts val="0"/>
              </a:spcBef>
              <a:spcAft>
                <a:spcPts val="0"/>
              </a:spcAft>
              <a:defRPr/>
            </a:pPr>
            <a:endParaRPr lang="en-US" sz="1600" dirty="0">
              <a:latin typeface="Helvetica" pitchFamily="34" charset="0"/>
              <a:ea typeface="ヒラギノ角ゴ ProN W3" charset="-128"/>
              <a:cs typeface="Helvetica" pitchFamily="34" charset="0"/>
              <a:sym typeface="Calibri" pitchFamily="34" charset="0"/>
            </a:endParaRPr>
          </a:p>
          <a:p>
            <a:pPr marL="175859" indent="-175859" fontAlgn="auto">
              <a:spcBef>
                <a:spcPts val="0"/>
              </a:spcBef>
              <a:spcAft>
                <a:spcPts val="0"/>
              </a:spcAft>
              <a:buFont typeface="Arial" pitchFamily="34" charset="0"/>
              <a:buChar char="•"/>
              <a:defRPr/>
            </a:pPr>
            <a:r>
              <a:rPr lang="en-US" sz="1600" dirty="0">
                <a:latin typeface="Helvetica" pitchFamily="34" charset="0"/>
                <a:ea typeface="ヒラギノ角ゴ ProN W3" charset="-128"/>
                <a:cs typeface="Helvetica" pitchFamily="34" charset="0"/>
                <a:sym typeface="Calibri" pitchFamily="34" charset="0"/>
              </a:rPr>
              <a:t>Intrusion Prevention Devices</a:t>
            </a:r>
          </a:p>
          <a:p>
            <a:pPr marL="175859" indent="-175859" fontAlgn="auto">
              <a:spcBef>
                <a:spcPts val="0"/>
              </a:spcBef>
              <a:spcAft>
                <a:spcPts val="0"/>
              </a:spcAft>
              <a:buFont typeface="Arial" pitchFamily="34" charset="0"/>
              <a:buChar char="•"/>
              <a:defRPr/>
            </a:pPr>
            <a:r>
              <a:rPr lang="en-US" sz="1600" dirty="0">
                <a:latin typeface="Helvetica" pitchFamily="34" charset="0"/>
                <a:ea typeface="ヒラギノ角ゴ ProN W3" charset="-128"/>
                <a:cs typeface="Helvetica" pitchFamily="34" charset="0"/>
                <a:sym typeface="Calibri" pitchFamily="34" charset="0"/>
              </a:rPr>
              <a:t>Fusion IO - Increases</a:t>
            </a:r>
            <a:r>
              <a:rPr lang="en-US" sz="1600" dirty="0">
                <a:latin typeface="Helvetica" pitchFamily="34" charset="0"/>
                <a:cs typeface="Helvetica" pitchFamily="34" charset="0"/>
              </a:rPr>
              <a:t> speed for expanded portal usage </a:t>
            </a:r>
            <a:endParaRPr lang="en-US" sz="1600" b="1" dirty="0">
              <a:latin typeface="Helvetica" pitchFamily="34" charset="0"/>
              <a:ea typeface="ヒラギノ角ゴ ProN W3" charset="-128"/>
              <a:cs typeface="Helvetica" pitchFamily="34" charset="0"/>
              <a:sym typeface="Calibri" pitchFamily="34" charset="0"/>
            </a:endParaRPr>
          </a:p>
          <a:p>
            <a:pPr marL="175859" lvl="1" indent="-175859" fontAlgn="auto">
              <a:spcBef>
                <a:spcPts val="0"/>
              </a:spcBef>
              <a:spcAft>
                <a:spcPts val="0"/>
              </a:spcAft>
              <a:buFont typeface="Arial" pitchFamily="34" charset="0"/>
              <a:buChar char="•"/>
              <a:defRPr/>
            </a:pPr>
            <a:r>
              <a:rPr lang="en-US" sz="1600" dirty="0" err="1">
                <a:latin typeface="Helvetica" pitchFamily="34" charset="0"/>
                <a:ea typeface="ヒラギノ角ゴ ProN W3" charset="-128"/>
                <a:cs typeface="Helvetica" pitchFamily="34" charset="0"/>
                <a:sym typeface="Calibri" pitchFamily="34" charset="0"/>
              </a:rPr>
              <a:t>Lightspeed</a:t>
            </a:r>
            <a:r>
              <a:rPr lang="en-US" sz="1600" dirty="0">
                <a:latin typeface="Helvetica" pitchFamily="34" charset="0"/>
                <a:ea typeface="ヒラギノ角ゴ ProN W3" charset="-128"/>
                <a:cs typeface="Helvetica" pitchFamily="34" charset="0"/>
                <a:sym typeface="Calibri" pitchFamily="34" charset="0"/>
              </a:rPr>
              <a:t> Filter – Increased </a:t>
            </a:r>
            <a:r>
              <a:rPr lang="en-US" sz="1600" dirty="0">
                <a:latin typeface="Helvetica" pitchFamily="34" charset="0"/>
                <a:cs typeface="Helvetica" pitchFamily="34" charset="0"/>
              </a:rPr>
              <a:t>bandwidth &amp; checking of age appropriate content</a:t>
            </a:r>
            <a:endParaRPr lang="en-US" sz="1600" b="1" dirty="0">
              <a:latin typeface="Helvetica" pitchFamily="34" charset="0"/>
              <a:ea typeface="ヒラギノ角ゴ ProN W3" charset="-128"/>
              <a:cs typeface="Helvetica" pitchFamily="34" charset="0"/>
              <a:sym typeface="Calibri" pitchFamily="34" charset="0"/>
            </a:endParaRPr>
          </a:p>
          <a:p>
            <a:pPr marL="175859" lvl="1" indent="-175859" fontAlgn="auto">
              <a:spcBef>
                <a:spcPts val="0"/>
              </a:spcBef>
              <a:spcAft>
                <a:spcPts val="0"/>
              </a:spcAft>
              <a:buFont typeface="Arial" pitchFamily="34" charset="0"/>
              <a:buChar char="•"/>
              <a:defRPr/>
            </a:pPr>
            <a:r>
              <a:rPr lang="en-US" sz="1600" dirty="0" err="1">
                <a:latin typeface="Helvetica" pitchFamily="34" charset="0"/>
                <a:ea typeface="ヒラギノ角ゴ ProN W3" charset="-128"/>
                <a:cs typeface="Helvetica" pitchFamily="34" charset="0"/>
                <a:sym typeface="Calibri" pitchFamily="34" charset="0"/>
              </a:rPr>
              <a:t>Procera</a:t>
            </a:r>
            <a:r>
              <a:rPr lang="en-US" sz="1600" dirty="0">
                <a:latin typeface="Helvetica" pitchFamily="34" charset="0"/>
                <a:ea typeface="ヒラギノ角ゴ ProN W3" charset="-128"/>
                <a:cs typeface="Helvetica" pitchFamily="34" charset="0"/>
                <a:sym typeface="Calibri" pitchFamily="34" charset="0"/>
              </a:rPr>
              <a:t>  - T</a:t>
            </a:r>
            <a:r>
              <a:rPr lang="en-US" sz="1600" dirty="0">
                <a:latin typeface="Helvetica" pitchFamily="34" charset="0"/>
                <a:cs typeface="Helvetica" pitchFamily="34" charset="0"/>
              </a:rPr>
              <a:t>raffic shaping</a:t>
            </a:r>
            <a:endParaRPr lang="en-US" sz="1600" b="1" dirty="0">
              <a:latin typeface="Helvetica" pitchFamily="34" charset="0"/>
              <a:ea typeface="ヒラギノ角ゴ ProN W3" charset="-128"/>
              <a:cs typeface="Helvetica" pitchFamily="34" charset="0"/>
              <a:sym typeface="Calibri" pitchFamily="34" charset="0"/>
            </a:endParaRPr>
          </a:p>
          <a:p>
            <a:pPr marL="175859" indent="-175859" fontAlgn="auto">
              <a:spcBef>
                <a:spcPts val="0"/>
              </a:spcBef>
              <a:spcAft>
                <a:spcPts val="0"/>
              </a:spcAft>
              <a:buFont typeface="Arial" pitchFamily="34" charset="0"/>
              <a:buChar char="•"/>
              <a:defRPr/>
            </a:pPr>
            <a:r>
              <a:rPr lang="en-US" sz="1600" dirty="0">
                <a:latin typeface="Helvetica" pitchFamily="34" charset="0"/>
                <a:ea typeface="ヒラギノ角ゴ ProN W3" charset="-128"/>
                <a:cs typeface="Helvetica" pitchFamily="34" charset="0"/>
                <a:sym typeface="Calibri" pitchFamily="34" charset="0"/>
              </a:rPr>
              <a:t>Cisco ASA Internet Firewall</a:t>
            </a:r>
            <a:endParaRPr lang="en-US" sz="1600" b="1" dirty="0">
              <a:latin typeface="Helvetica" pitchFamily="34" charset="0"/>
              <a:ea typeface="ヒラギノ角ゴ ProN W3" charset="-128"/>
              <a:cs typeface="Helvetica" pitchFamily="34" charset="0"/>
              <a:sym typeface="Calibri" pitchFamily="34" charset="0"/>
            </a:endParaRPr>
          </a:p>
          <a:p>
            <a:pPr marL="175859" lvl="1" indent="-175859" fontAlgn="auto">
              <a:spcBef>
                <a:spcPts val="0"/>
              </a:spcBef>
              <a:spcAft>
                <a:spcPts val="0"/>
              </a:spcAft>
              <a:buFont typeface="Arial" pitchFamily="34" charset="0"/>
              <a:buChar char="•"/>
              <a:defRPr/>
            </a:pPr>
            <a:r>
              <a:rPr lang="en-US" sz="1600" dirty="0">
                <a:latin typeface="Helvetica" pitchFamily="34" charset="0"/>
                <a:ea typeface="ヒラギノ角ゴ ProN W3" charset="-128"/>
                <a:cs typeface="Helvetica" pitchFamily="34" charset="0"/>
                <a:sym typeface="Calibri" pitchFamily="34" charset="0"/>
              </a:rPr>
              <a:t>AT&amp;T - </a:t>
            </a:r>
            <a:r>
              <a:rPr lang="en-US" sz="1600" dirty="0">
                <a:latin typeface="Helvetica" pitchFamily="34" charset="0"/>
                <a:cs typeface="Helvetica" pitchFamily="34" charset="0"/>
              </a:rPr>
              <a:t>Increase bandwidth 2 to </a:t>
            </a:r>
            <a:endParaRPr lang="en-US" dirty="0" smtClean="0">
              <a:ea typeface="ヒラギノ角ゴ ProN W3" charset="0"/>
              <a:cs typeface="Calibri" charset="0"/>
              <a:sym typeface="Calibri" charset="0"/>
            </a:endParaRPr>
          </a:p>
          <a:p>
            <a:pPr fontAlgn="auto">
              <a:spcBef>
                <a:spcPts val="0"/>
              </a:spcBef>
              <a:spcAft>
                <a:spcPts val="0"/>
              </a:spcAft>
              <a:defRPr/>
            </a:pPr>
            <a:endParaRPr lang="en-US" dirty="0" smtClean="0">
              <a:ea typeface="ヒラギノ角ゴ ProN W3" charset="0"/>
              <a:cs typeface="Calibri" charset="0"/>
              <a:sym typeface="Calibri" charset="0"/>
            </a:endParaRPr>
          </a:p>
          <a:p>
            <a:pPr fontAlgn="auto">
              <a:spcBef>
                <a:spcPts val="0"/>
              </a:spcBef>
              <a:spcAft>
                <a:spcPts val="0"/>
              </a:spcAft>
              <a:defRPr/>
            </a:pPr>
            <a:endParaRPr lang="en-US" dirty="0" smtClean="0">
              <a:ea typeface="ヒラギノ角ゴ ProN W3" charset="0"/>
              <a:cs typeface="Calibri" charset="0"/>
              <a:sym typeface="Calibri" charset="0"/>
            </a:endParaRPr>
          </a:p>
          <a:p>
            <a:pPr fontAlgn="auto">
              <a:spcBef>
                <a:spcPts val="0"/>
              </a:spcBef>
              <a:spcAft>
                <a:spcPts val="0"/>
              </a:spcAft>
              <a:defRPr/>
            </a:pPr>
            <a:r>
              <a:rPr lang="en-US" dirty="0" smtClean="0">
                <a:ea typeface="ヒラギノ角ゴ ProN W3" charset="0"/>
                <a:cs typeface="Calibri" charset="0"/>
                <a:sym typeface="Calibri" charset="0"/>
              </a:rPr>
              <a:t>Upgrade </a:t>
            </a:r>
            <a:r>
              <a:rPr lang="en-US" dirty="0">
                <a:ea typeface="ヒラギノ角ゴ ProN W3" charset="0"/>
                <a:cs typeface="Calibri" charset="0"/>
                <a:sym typeface="Calibri" charset="0"/>
              </a:rPr>
              <a:t>of district</a:t>
            </a:r>
            <a:r>
              <a:rPr lang="ja-JP" altLang="en-US" dirty="0">
                <a:ea typeface="ヒラギノ角ゴ ProN W3" charset="0"/>
                <a:cs typeface="Calibri" charset="0"/>
                <a:sym typeface="Calibri" charset="0"/>
              </a:rPr>
              <a:t>’</a:t>
            </a:r>
            <a:r>
              <a:rPr lang="en-US" altLang="ja-JP" dirty="0">
                <a:ea typeface="ヒラギノ角ゴ ProN W3" charset="0"/>
                <a:cs typeface="Calibri" charset="0"/>
                <a:sym typeface="Calibri" charset="0"/>
              </a:rPr>
              <a:t>s network backbone to support a five fold increase because of the following:</a:t>
            </a:r>
          </a:p>
          <a:p>
            <a:pPr fontAlgn="auto">
              <a:spcBef>
                <a:spcPts val="0"/>
              </a:spcBef>
              <a:spcAft>
                <a:spcPts val="0"/>
              </a:spcAft>
              <a:defRPr/>
            </a:pPr>
            <a:r>
              <a:rPr lang="en-US" dirty="0" smtClean="0">
                <a:ea typeface="ヒラギノ角ゴ ProN W3" charset="0"/>
                <a:cs typeface="Calibri" charset="0"/>
                <a:sym typeface="Calibri" charset="0"/>
              </a:rPr>
              <a:t>Network </a:t>
            </a:r>
            <a:r>
              <a:rPr lang="en-US" dirty="0">
                <a:ea typeface="ヒラギノ角ゴ ProN W3" charset="0"/>
                <a:cs typeface="Calibri" charset="0"/>
                <a:sym typeface="Calibri" charset="0"/>
              </a:rPr>
              <a:t>infrastructure</a:t>
            </a:r>
          </a:p>
          <a:p>
            <a:pPr lvl="1" fontAlgn="auto">
              <a:spcBef>
                <a:spcPts val="0"/>
              </a:spcBef>
              <a:spcAft>
                <a:spcPts val="0"/>
              </a:spcAft>
              <a:buClr>
                <a:srgbClr val="000000"/>
              </a:buClr>
              <a:buFontTx/>
              <a:buChar char="•"/>
              <a:defRPr/>
            </a:pPr>
            <a:r>
              <a:rPr lang="en-US" dirty="0">
                <a:ea typeface="ヒラギノ角ゴ ProN W3" charset="0"/>
                <a:cs typeface="Calibri" charset="0"/>
                <a:sym typeface="Calibri" charset="0"/>
              </a:rPr>
              <a:t> Computer based testing</a:t>
            </a:r>
          </a:p>
          <a:p>
            <a:pPr lvl="1" fontAlgn="auto">
              <a:spcBef>
                <a:spcPts val="0"/>
              </a:spcBef>
              <a:spcAft>
                <a:spcPts val="0"/>
              </a:spcAft>
              <a:buClr>
                <a:srgbClr val="000000"/>
              </a:buClr>
              <a:buFontTx/>
              <a:buChar char="•"/>
              <a:defRPr/>
            </a:pPr>
            <a:r>
              <a:rPr lang="en-US" dirty="0">
                <a:ea typeface="ヒラギノ角ゴ ProN W3" charset="0"/>
                <a:cs typeface="Calibri" charset="0"/>
                <a:sym typeface="Calibri" charset="0"/>
              </a:rPr>
              <a:t> Rich digital content</a:t>
            </a:r>
          </a:p>
          <a:p>
            <a:pPr lvl="1" fontAlgn="auto">
              <a:spcBef>
                <a:spcPts val="0"/>
              </a:spcBef>
              <a:spcAft>
                <a:spcPts val="0"/>
              </a:spcAft>
              <a:buClr>
                <a:srgbClr val="000000"/>
              </a:buClr>
              <a:buFontTx/>
              <a:buChar char="•"/>
              <a:defRPr/>
            </a:pPr>
            <a:r>
              <a:rPr lang="en-US" dirty="0">
                <a:ea typeface="ヒラギノ角ゴ ProN W3" charset="0"/>
                <a:cs typeface="Calibri" charset="0"/>
                <a:sym typeface="Calibri" charset="0"/>
              </a:rPr>
              <a:t> Virtual learning offerings</a:t>
            </a:r>
          </a:p>
          <a:p>
            <a:pPr lvl="1" fontAlgn="auto">
              <a:spcBef>
                <a:spcPts val="0"/>
              </a:spcBef>
              <a:spcAft>
                <a:spcPts val="0"/>
              </a:spcAft>
              <a:buClr>
                <a:srgbClr val="000000"/>
              </a:buClr>
              <a:buFontTx/>
              <a:buChar char="•"/>
              <a:defRPr/>
            </a:pPr>
            <a:r>
              <a:rPr lang="en-US" dirty="0">
                <a:ea typeface="ヒラギノ角ゴ ProN W3" charset="0"/>
                <a:cs typeface="Calibri" charset="0"/>
                <a:sym typeface="Calibri" charset="0"/>
              </a:rPr>
              <a:t> Increase in connected devices</a:t>
            </a:r>
          </a:p>
          <a:p>
            <a:pPr lvl="1" fontAlgn="auto">
              <a:spcBef>
                <a:spcPts val="0"/>
              </a:spcBef>
              <a:spcAft>
                <a:spcPts val="0"/>
              </a:spcAft>
              <a:buClr>
                <a:srgbClr val="000000"/>
              </a:buClr>
              <a:buFontTx/>
              <a:buChar char="•"/>
              <a:defRPr/>
            </a:pPr>
            <a:r>
              <a:rPr lang="en-US" dirty="0">
                <a:ea typeface="ヒラギノ角ゴ ProN W3" charset="0"/>
                <a:cs typeface="Calibri" charset="0"/>
                <a:sym typeface="Calibri" charset="0"/>
              </a:rPr>
              <a:t> 1 to 1 initiative </a:t>
            </a:r>
            <a:endParaRPr lang="en-US" dirty="0" smtClean="0">
              <a:ea typeface="ヒラギノ角ゴ ProN W3" charset="0"/>
              <a:cs typeface="Calibri" charset="0"/>
              <a:sym typeface="Calibri" charset="0"/>
            </a:endParaRPr>
          </a:p>
          <a:p>
            <a:pPr lvl="1" fontAlgn="auto">
              <a:spcBef>
                <a:spcPts val="0"/>
              </a:spcBef>
              <a:spcAft>
                <a:spcPts val="0"/>
              </a:spcAft>
              <a:buClr>
                <a:srgbClr val="000000"/>
              </a:buClr>
              <a:defRPr/>
            </a:pPr>
            <a:endParaRPr lang="en-US" dirty="0" smtClean="0">
              <a:ea typeface="ヒラギノ角ゴ ProN W3" charset="0"/>
              <a:cs typeface="Calibri" charset="0"/>
              <a:sym typeface="Calibri" charset="0"/>
            </a:endParaRPr>
          </a:p>
          <a:p>
            <a:pPr fontAlgn="auto">
              <a:spcBef>
                <a:spcPts val="0"/>
              </a:spcBef>
              <a:spcAft>
                <a:spcPts val="0"/>
              </a:spcAft>
              <a:defRPr/>
            </a:pPr>
            <a:endParaRPr lang="en-US" sz="2000" b="1" dirty="0">
              <a:latin typeface="Helvetica" pitchFamily="34" charset="0"/>
              <a:cs typeface="Helvetica" pitchFamily="34" charset="0"/>
            </a:endParaRPr>
          </a:p>
          <a:p>
            <a:pPr fontAlgn="auto">
              <a:spcBef>
                <a:spcPts val="0"/>
              </a:spcBef>
              <a:spcAft>
                <a:spcPts val="0"/>
              </a:spcAft>
              <a:defRPr/>
            </a:pPr>
            <a:r>
              <a:rPr lang="en-US" sz="2000" b="1" dirty="0">
                <a:latin typeface="Helvetica" pitchFamily="34" charset="0"/>
                <a:cs typeface="Helvetica" pitchFamily="34" charset="0"/>
              </a:rPr>
              <a:t>Coming Soon!</a:t>
            </a:r>
          </a:p>
          <a:p>
            <a:pPr marL="232326" indent="-232326" fontAlgn="auto">
              <a:spcBef>
                <a:spcPts val="0"/>
              </a:spcBef>
              <a:spcAft>
                <a:spcPts val="0"/>
              </a:spcAft>
              <a:buFont typeface="Arial" pitchFamily="34" charset="0"/>
              <a:buChar char="•"/>
              <a:defRPr/>
            </a:pPr>
            <a:r>
              <a:rPr lang="en-US" dirty="0" smtClean="0">
                <a:latin typeface="Helvetica" pitchFamily="34" charset="0"/>
                <a:ea typeface="ヒラギノ角ゴ ProN W3" charset="-128"/>
                <a:cs typeface="Helvetica" pitchFamily="34" charset="0"/>
                <a:sym typeface="Calibri" pitchFamily="34" charset="0"/>
              </a:rPr>
              <a:t>Cisco Ethernet Switches – </a:t>
            </a:r>
            <a:r>
              <a:rPr lang="en-US" b="1" dirty="0" smtClean="0">
                <a:latin typeface="Helvetica" pitchFamily="34" charset="0"/>
                <a:ea typeface="ヒラギノ角ゴ ProN W3" charset="-128"/>
                <a:cs typeface="Helvetica" pitchFamily="34" charset="0"/>
                <a:sym typeface="Calibri" pitchFamily="34" charset="0"/>
              </a:rPr>
              <a:t>October 2013</a:t>
            </a:r>
          </a:p>
          <a:p>
            <a:pPr marL="175859" indent="-175859" fontAlgn="auto">
              <a:spcBef>
                <a:spcPts val="0"/>
              </a:spcBef>
              <a:spcAft>
                <a:spcPts val="0"/>
              </a:spcAft>
              <a:buFont typeface="Arial" pitchFamily="34" charset="0"/>
              <a:buChar char="•"/>
              <a:defRPr/>
            </a:pPr>
            <a:r>
              <a:rPr lang="en-US" dirty="0" smtClean="0">
                <a:latin typeface="Helvetica" pitchFamily="34" charset="0"/>
                <a:ea typeface="ヒラギノ角ゴ ProN W3" charset="-128"/>
                <a:cs typeface="Helvetica" pitchFamily="34" charset="0"/>
                <a:sym typeface="Calibri" pitchFamily="34" charset="0"/>
              </a:rPr>
              <a:t>Core Network Switches – </a:t>
            </a:r>
            <a:r>
              <a:rPr lang="en-US" b="1" dirty="0" smtClean="0">
                <a:latin typeface="Helvetica" pitchFamily="34" charset="0"/>
                <a:ea typeface="ヒラギノ角ゴ ProN W3" charset="-128"/>
                <a:cs typeface="Helvetica" pitchFamily="34" charset="0"/>
                <a:sym typeface="Calibri" pitchFamily="34" charset="0"/>
              </a:rPr>
              <a:t>November 2013</a:t>
            </a:r>
          </a:p>
          <a:p>
            <a:pPr marL="175859" indent="-175859" fontAlgn="auto">
              <a:spcBef>
                <a:spcPts val="0"/>
              </a:spcBef>
              <a:spcAft>
                <a:spcPts val="0"/>
              </a:spcAft>
              <a:buFont typeface="Arial" pitchFamily="34" charset="0"/>
              <a:buChar char="•"/>
              <a:defRPr/>
            </a:pPr>
            <a:r>
              <a:rPr lang="en-US" dirty="0" smtClean="0">
                <a:latin typeface="Helvetica" pitchFamily="34" charset="0"/>
                <a:ea typeface="ヒラギノ角ゴ ProN W3" charset="-128"/>
                <a:cs typeface="Helvetica" pitchFamily="34" charset="0"/>
                <a:sym typeface="Calibri" pitchFamily="34" charset="0"/>
              </a:rPr>
              <a:t>District Enterprise Servers</a:t>
            </a:r>
          </a:p>
          <a:p>
            <a:pPr marL="522734" lvl="2" indent="-232326" fontAlgn="auto">
              <a:spcBef>
                <a:spcPts val="0"/>
              </a:spcBef>
              <a:spcAft>
                <a:spcPts val="0"/>
              </a:spcAft>
              <a:buFont typeface="Arial" pitchFamily="34" charset="0"/>
              <a:buChar char="•"/>
              <a:defRPr/>
            </a:pPr>
            <a:r>
              <a:rPr lang="en-US" dirty="0" smtClean="0">
                <a:latin typeface="Helvetica" pitchFamily="34" charset="0"/>
                <a:ea typeface="ヒラギノ角ゴ ProN W3" charset="-128"/>
                <a:cs typeface="Helvetica" pitchFamily="34" charset="0"/>
                <a:sym typeface="Calibri" pitchFamily="34" charset="0"/>
              </a:rPr>
              <a:t>HP Blades – October 2013</a:t>
            </a:r>
          </a:p>
          <a:p>
            <a:pPr marL="522734" lvl="2" indent="-232326" fontAlgn="auto">
              <a:spcBef>
                <a:spcPts val="0"/>
              </a:spcBef>
              <a:spcAft>
                <a:spcPts val="0"/>
              </a:spcAft>
              <a:buFont typeface="Arial" pitchFamily="34" charset="0"/>
              <a:buChar char="•"/>
              <a:defRPr/>
            </a:pPr>
            <a:r>
              <a:rPr lang="en-US" dirty="0" err="1" smtClean="0">
                <a:latin typeface="Helvetica" pitchFamily="34" charset="0"/>
                <a:ea typeface="ヒラギノ角ゴ ProN W3" charset="-128"/>
                <a:cs typeface="Helvetica" pitchFamily="34" charset="0"/>
                <a:sym typeface="Calibri" pitchFamily="34" charset="0"/>
              </a:rPr>
              <a:t>NetApp</a:t>
            </a:r>
            <a:r>
              <a:rPr lang="en-US" dirty="0" smtClean="0">
                <a:latin typeface="Helvetica" pitchFamily="34" charset="0"/>
                <a:ea typeface="ヒラギノ角ゴ ProN W3" charset="-128"/>
                <a:cs typeface="Helvetica" pitchFamily="34" charset="0"/>
                <a:sym typeface="Calibri" pitchFamily="34" charset="0"/>
              </a:rPr>
              <a:t> Storage – </a:t>
            </a:r>
            <a:r>
              <a:rPr lang="en-US" b="1" dirty="0" smtClean="0">
                <a:latin typeface="Helvetica" pitchFamily="34" charset="0"/>
                <a:ea typeface="ヒラギノ角ゴ ProN W3" charset="-128"/>
                <a:cs typeface="Helvetica" pitchFamily="34" charset="0"/>
                <a:sym typeface="Calibri" pitchFamily="34" charset="0"/>
              </a:rPr>
              <a:t>October 2013</a:t>
            </a:r>
          </a:p>
          <a:p>
            <a:pPr marL="175859" lvl="1" indent="-175859" fontAlgn="auto">
              <a:spcBef>
                <a:spcPts val="0"/>
              </a:spcBef>
              <a:spcAft>
                <a:spcPts val="0"/>
              </a:spcAft>
              <a:buFont typeface="Arial" pitchFamily="34" charset="0"/>
              <a:buChar char="•"/>
              <a:defRPr/>
            </a:pPr>
            <a:r>
              <a:rPr lang="en-US" dirty="0" smtClean="0">
                <a:latin typeface="Helvetica" pitchFamily="34" charset="0"/>
                <a:ea typeface="ヒラギノ角ゴ ProN W3" charset="-128"/>
                <a:cs typeface="Helvetica" pitchFamily="34" charset="0"/>
                <a:sym typeface="Calibri" pitchFamily="34" charset="0"/>
              </a:rPr>
              <a:t>AT&amp;T Switched Ethernet (ASE) – Increase internet speed sites to ITS -  </a:t>
            </a:r>
            <a:r>
              <a:rPr lang="en-US" b="1" dirty="0" smtClean="0">
                <a:latin typeface="Helvetica" pitchFamily="34" charset="0"/>
                <a:ea typeface="ヒラギノ角ゴ ProN W3" charset="-128"/>
                <a:cs typeface="Helvetica" pitchFamily="34" charset="0"/>
                <a:sym typeface="Calibri" pitchFamily="34" charset="0"/>
              </a:rPr>
              <a:t>March 2015</a:t>
            </a:r>
          </a:p>
          <a:p>
            <a:pPr lvl="1" fontAlgn="auto">
              <a:spcBef>
                <a:spcPts val="0"/>
              </a:spcBef>
              <a:spcAft>
                <a:spcPts val="0"/>
              </a:spcAft>
              <a:buClr>
                <a:srgbClr val="000000"/>
              </a:buClr>
              <a:defRPr/>
            </a:pPr>
            <a:endParaRPr lang="en-US" dirty="0" smtClean="0">
              <a:ea typeface="ヒラギノ角ゴ ProN W3" charset="0"/>
              <a:cs typeface="Calibri" charset="0"/>
              <a:sym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fontAlgn="auto">
              <a:spcBef>
                <a:spcPts val="0"/>
              </a:spcBef>
              <a:spcAft>
                <a:spcPts val="0"/>
              </a:spcAft>
              <a:defRPr/>
            </a:pPr>
            <a:r>
              <a:rPr lang="en-US" dirty="0" smtClean="0">
                <a:ea typeface="ＭＳ Ｐゴシック" charset="0"/>
                <a:cs typeface="Calibri" charset="0"/>
                <a:sym typeface="Calibri" charset="0"/>
              </a:rPr>
              <a:t>Classroom Interactive Technologies</a:t>
            </a:r>
          </a:p>
          <a:p>
            <a:pPr fontAlgn="auto">
              <a:spcBef>
                <a:spcPts val="0"/>
              </a:spcBef>
              <a:spcAft>
                <a:spcPts val="0"/>
              </a:spcAft>
              <a:defRPr/>
            </a:pPr>
            <a:endParaRPr lang="en-US" b="1" dirty="0" smtClean="0">
              <a:sym typeface="Calibri" pitchFamily="34" charset="0"/>
            </a:endParaRPr>
          </a:p>
          <a:p>
            <a:pPr fontAlgn="auto">
              <a:spcBef>
                <a:spcPts val="0"/>
              </a:spcBef>
              <a:spcAft>
                <a:spcPts val="0"/>
              </a:spcAft>
              <a:defRPr/>
            </a:pPr>
            <a:r>
              <a:rPr lang="en-US" b="1" dirty="0" smtClean="0">
                <a:sym typeface="Calibri" pitchFamily="34" charset="0"/>
              </a:rPr>
              <a:t>Action Steps</a:t>
            </a:r>
          </a:p>
          <a:p>
            <a:pPr marL="175859" indent="-175859" fontAlgn="auto">
              <a:spcBef>
                <a:spcPts val="0"/>
              </a:spcBef>
              <a:spcAft>
                <a:spcPts val="0"/>
              </a:spcAft>
              <a:buFont typeface="Arial" pitchFamily="34" charset="0"/>
              <a:buChar char="•"/>
              <a:defRPr/>
            </a:pPr>
            <a:r>
              <a:rPr lang="en-US" dirty="0" smtClean="0">
                <a:sym typeface="Calibri" pitchFamily="34" charset="0"/>
              </a:rPr>
              <a:t>Survey of current interactive technologies</a:t>
            </a:r>
          </a:p>
          <a:p>
            <a:pPr marL="175859" indent="-175859" fontAlgn="auto">
              <a:spcBef>
                <a:spcPts val="0"/>
              </a:spcBef>
              <a:spcAft>
                <a:spcPts val="0"/>
              </a:spcAft>
              <a:buFont typeface="Arial" pitchFamily="34" charset="0"/>
              <a:buChar char="•"/>
              <a:defRPr/>
            </a:pPr>
            <a:r>
              <a:rPr lang="en-US" dirty="0" smtClean="0">
                <a:sym typeface="Calibri" pitchFamily="34" charset="0"/>
              </a:rPr>
              <a:t>Accommodate devices currently used in schools</a:t>
            </a:r>
          </a:p>
          <a:p>
            <a:pPr marL="175859" indent="-175859" fontAlgn="auto">
              <a:spcBef>
                <a:spcPts val="0"/>
              </a:spcBef>
              <a:spcAft>
                <a:spcPts val="0"/>
              </a:spcAft>
              <a:buFont typeface="Arial" pitchFamily="34" charset="0"/>
              <a:buChar char="•"/>
              <a:defRPr/>
            </a:pPr>
            <a:r>
              <a:rPr lang="en-US" dirty="0" smtClean="0">
                <a:sym typeface="Calibri" pitchFamily="34" charset="0"/>
              </a:rPr>
              <a:t>Investigate new technologies to accommodate blended learning</a:t>
            </a:r>
          </a:p>
          <a:p>
            <a:pPr marL="175859" indent="-175859" fontAlgn="auto">
              <a:spcBef>
                <a:spcPts val="0"/>
              </a:spcBef>
              <a:spcAft>
                <a:spcPts val="0"/>
              </a:spcAft>
              <a:buFont typeface="Arial" pitchFamily="34" charset="0"/>
              <a:buChar char="•"/>
              <a:defRPr/>
            </a:pPr>
            <a:r>
              <a:rPr lang="en-US" dirty="0" smtClean="0">
                <a:sym typeface="Calibri" pitchFamily="34" charset="0"/>
              </a:rPr>
              <a:t>Interactive technologies and infrastructure upgrades completed by July 2015 </a:t>
            </a:r>
          </a:p>
          <a:p>
            <a:pPr fontAlgn="auto">
              <a:spcBef>
                <a:spcPts val="0"/>
              </a:spcBef>
              <a:spcAft>
                <a:spcPts val="0"/>
              </a:spcAft>
              <a:defRPr/>
            </a:pPr>
            <a:endParaRPr lang="en-US" dirty="0">
              <a:ea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defTabSz="928688">
              <a:spcBef>
                <a:spcPct val="0"/>
              </a:spcBef>
            </a:pPr>
            <a:r>
              <a:rPr lang="en-US" altLang="en-US" sz="1600" smtClean="0">
                <a:solidFill>
                  <a:srgbClr val="000000"/>
                </a:solidFill>
                <a:latin typeface="Arial" pitchFamily="34" charset="0"/>
                <a:cs typeface="Arial" pitchFamily="34" charset="0"/>
                <a:sym typeface="Helvetica" pitchFamily="34" charset="0"/>
              </a:rPr>
              <a:t>$12.5M to complete wireless</a:t>
            </a:r>
          </a:p>
          <a:p>
            <a:pPr defTabSz="928688">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4FD57D7-218A-45A7-BE3F-A162D5B0DF50}" type="slidenum">
              <a:rPr lang="en-US" altLang="en-US"/>
              <a:pPr fontAlgn="base">
                <a:spcBef>
                  <a:spcPct val="0"/>
                </a:spcBef>
                <a:spcAft>
                  <a:spcPct val="0"/>
                </a:spcAft>
              </a:pPr>
              <a:t>12</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defTabSz="928688">
              <a:spcBef>
                <a:spcPct val="0"/>
              </a:spcBef>
            </a:pPr>
            <a:r>
              <a:rPr lang="en-US" altLang="en-US" sz="1600" smtClean="0">
                <a:solidFill>
                  <a:srgbClr val="000000"/>
                </a:solidFill>
                <a:latin typeface="Arial" pitchFamily="34" charset="0"/>
                <a:cs typeface="Arial" pitchFamily="34" charset="0"/>
                <a:sym typeface="Helvetica" pitchFamily="34" charset="0"/>
              </a:rPr>
              <a:t>$12.5M to complete wireless</a:t>
            </a:r>
          </a:p>
          <a:p>
            <a:pPr defTabSz="928688">
              <a:spcBef>
                <a:spcPct val="0"/>
              </a:spcBef>
            </a:pPr>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CF9B0C4-EB47-4598-AF73-0910AF288A87}" type="slidenum">
              <a:rPr lang="en-US" altLang="en-US"/>
              <a:pPr fontAlgn="base">
                <a:spcBef>
                  <a:spcPct val="0"/>
                </a:spcBef>
                <a:spcAft>
                  <a:spcPct val="0"/>
                </a:spcAft>
              </a:pPr>
              <a:t>13</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defTabSz="928688">
              <a:spcBef>
                <a:spcPct val="0"/>
              </a:spcBef>
            </a:pPr>
            <a:r>
              <a:rPr lang="en-US" altLang="en-US" sz="1600" smtClean="0">
                <a:solidFill>
                  <a:srgbClr val="000000"/>
                </a:solidFill>
                <a:latin typeface="Arial" pitchFamily="34" charset="0"/>
                <a:cs typeface="Arial" pitchFamily="34" charset="0"/>
                <a:sym typeface="Helvetica" pitchFamily="34" charset="0"/>
              </a:rPr>
              <a:t>$12.5M to complete wireless</a:t>
            </a:r>
          </a:p>
          <a:p>
            <a:pPr defTabSz="928688">
              <a:spcBef>
                <a:spcPct val="0"/>
              </a:spcBef>
            </a:pPr>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CAC458A-6581-4E55-B38D-9B05FC814F69}" type="slidenum">
              <a:rPr lang="en-US" altLang="en-US"/>
              <a:pPr fontAlgn="base">
                <a:spcBef>
                  <a:spcPct val="0"/>
                </a:spcBef>
                <a:spcAft>
                  <a:spcPct val="0"/>
                </a:spcAft>
              </a:pPr>
              <a:t>14</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B3B3DBD-2D46-457E-A1D8-B9351165F6CE}" type="datetimeFigureOut">
              <a:rPr lang="en-US"/>
              <a:pPr>
                <a:defRPr/>
              </a:pPr>
              <a:t>1/15/2014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0EF80D-AB8A-41C6-BE5E-9802002CE897}" type="slidenum">
              <a:rPr lang="en-US"/>
              <a:pPr>
                <a:defRPr/>
              </a:pPr>
              <a:t>‹#›</a:t>
            </a:fld>
            <a:endParaRPr lang="en-US"/>
          </a:p>
        </p:txBody>
      </p:sp>
    </p:spTree>
    <p:extLst>
      <p:ext uri="{BB962C8B-B14F-4D97-AF65-F5344CB8AC3E}">
        <p14:creationId xmlns:p14="http://schemas.microsoft.com/office/powerpoint/2010/main" val="701473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B278BB-36DF-4F7B-A663-C781FA74C9DF}" type="datetimeFigureOut">
              <a:rPr lang="en-US"/>
              <a:pPr>
                <a:defRPr/>
              </a:pPr>
              <a:t>1/15/2014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7E67AE-147E-4C02-83BF-C56B0938440F}" type="slidenum">
              <a:rPr lang="en-US"/>
              <a:pPr>
                <a:defRPr/>
              </a:pPr>
              <a:t>‹#›</a:t>
            </a:fld>
            <a:endParaRPr lang="en-US"/>
          </a:p>
        </p:txBody>
      </p:sp>
    </p:spTree>
    <p:extLst>
      <p:ext uri="{BB962C8B-B14F-4D97-AF65-F5344CB8AC3E}">
        <p14:creationId xmlns:p14="http://schemas.microsoft.com/office/powerpoint/2010/main" val="4171151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3E93C9-21D1-42D9-A6AE-93717136602E}" type="datetimeFigureOut">
              <a:rPr lang="en-US"/>
              <a:pPr>
                <a:defRPr/>
              </a:pPr>
              <a:t>1/15/2014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50BDFC-472D-4543-A015-AAA5D125CE50}" type="slidenum">
              <a:rPr lang="en-US"/>
              <a:pPr>
                <a:defRPr/>
              </a:pPr>
              <a:t>‹#›</a:t>
            </a:fld>
            <a:endParaRPr lang="en-US"/>
          </a:p>
        </p:txBody>
      </p:sp>
    </p:spTree>
    <p:extLst>
      <p:ext uri="{BB962C8B-B14F-4D97-AF65-F5344CB8AC3E}">
        <p14:creationId xmlns:p14="http://schemas.microsoft.com/office/powerpoint/2010/main" val="2873163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FF4A1C-BD2A-4DCF-AB73-8FB0F61CED70}" type="datetimeFigureOut">
              <a:rPr lang="en-US"/>
              <a:pPr>
                <a:defRPr/>
              </a:pPr>
              <a:t>1/15/2014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4F8C49-AEDF-4E2C-A2B1-BD2C6CEA0056}" type="slidenum">
              <a:rPr lang="en-US"/>
              <a:pPr>
                <a:defRPr/>
              </a:pPr>
              <a:t>‹#›</a:t>
            </a:fld>
            <a:endParaRPr lang="en-US"/>
          </a:p>
        </p:txBody>
      </p:sp>
    </p:spTree>
    <p:extLst>
      <p:ext uri="{BB962C8B-B14F-4D97-AF65-F5344CB8AC3E}">
        <p14:creationId xmlns:p14="http://schemas.microsoft.com/office/powerpoint/2010/main" val="1450479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707386F-D2F9-4ED8-8A4A-ACB82D45F9C4}" type="datetimeFigureOut">
              <a:rPr lang="en-US"/>
              <a:pPr>
                <a:defRPr/>
              </a:pPr>
              <a:t>1/15/2014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EB2D60-E98A-42B9-8A4E-68E49B9F3939}" type="slidenum">
              <a:rPr lang="en-US"/>
              <a:pPr>
                <a:defRPr/>
              </a:pPr>
              <a:t>‹#›</a:t>
            </a:fld>
            <a:endParaRPr lang="en-US"/>
          </a:p>
        </p:txBody>
      </p:sp>
    </p:spTree>
    <p:extLst>
      <p:ext uri="{BB962C8B-B14F-4D97-AF65-F5344CB8AC3E}">
        <p14:creationId xmlns:p14="http://schemas.microsoft.com/office/powerpoint/2010/main" val="2970630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686C7AB-D6D2-4365-8FA6-72508E7E9511}" type="datetimeFigureOut">
              <a:rPr lang="en-US"/>
              <a:pPr>
                <a:defRPr/>
              </a:pPr>
              <a:t>1/15/2014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3C33992-F400-454F-AF2A-84AF035BB61F}" type="slidenum">
              <a:rPr lang="en-US"/>
              <a:pPr>
                <a:defRPr/>
              </a:pPr>
              <a:t>‹#›</a:t>
            </a:fld>
            <a:endParaRPr lang="en-US"/>
          </a:p>
        </p:txBody>
      </p:sp>
    </p:spTree>
    <p:extLst>
      <p:ext uri="{BB962C8B-B14F-4D97-AF65-F5344CB8AC3E}">
        <p14:creationId xmlns:p14="http://schemas.microsoft.com/office/powerpoint/2010/main" val="201833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6ABE8B2-16AC-49EF-A6A9-180B3A8D102D}" type="datetimeFigureOut">
              <a:rPr lang="en-US"/>
              <a:pPr>
                <a:defRPr/>
              </a:pPr>
              <a:t>1/15/2014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83E14F5-8C27-411F-88FA-D98289EFB459}" type="slidenum">
              <a:rPr lang="en-US"/>
              <a:pPr>
                <a:defRPr/>
              </a:pPr>
              <a:t>‹#›</a:t>
            </a:fld>
            <a:endParaRPr lang="en-US"/>
          </a:p>
        </p:txBody>
      </p:sp>
    </p:spTree>
    <p:extLst>
      <p:ext uri="{BB962C8B-B14F-4D97-AF65-F5344CB8AC3E}">
        <p14:creationId xmlns:p14="http://schemas.microsoft.com/office/powerpoint/2010/main" val="420597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04FB054-FC7E-4912-A97A-9508FB255E07}" type="datetimeFigureOut">
              <a:rPr lang="en-US"/>
              <a:pPr>
                <a:defRPr/>
              </a:pPr>
              <a:t>1/15/2014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1976164-2964-43C2-B1E4-507DFE15BE1D}" type="slidenum">
              <a:rPr lang="en-US"/>
              <a:pPr>
                <a:defRPr/>
              </a:pPr>
              <a:t>‹#›</a:t>
            </a:fld>
            <a:endParaRPr lang="en-US"/>
          </a:p>
        </p:txBody>
      </p:sp>
    </p:spTree>
    <p:extLst>
      <p:ext uri="{BB962C8B-B14F-4D97-AF65-F5344CB8AC3E}">
        <p14:creationId xmlns:p14="http://schemas.microsoft.com/office/powerpoint/2010/main" val="1028777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75F75DF-BEDF-4FCD-A695-E184BE6EB4A5}" type="datetimeFigureOut">
              <a:rPr lang="en-US"/>
              <a:pPr>
                <a:defRPr/>
              </a:pPr>
              <a:t>1/15/2014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59B46A3-F858-411E-BC60-D7F770BA5ED0}" type="slidenum">
              <a:rPr lang="en-US"/>
              <a:pPr>
                <a:defRPr/>
              </a:pPr>
              <a:t>‹#›</a:t>
            </a:fld>
            <a:endParaRPr lang="en-US"/>
          </a:p>
        </p:txBody>
      </p:sp>
    </p:spTree>
    <p:extLst>
      <p:ext uri="{BB962C8B-B14F-4D97-AF65-F5344CB8AC3E}">
        <p14:creationId xmlns:p14="http://schemas.microsoft.com/office/powerpoint/2010/main" val="2196986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604DAAD-43B2-49C0-B5AD-41D84F293427}" type="datetimeFigureOut">
              <a:rPr lang="en-US"/>
              <a:pPr>
                <a:defRPr/>
              </a:pPr>
              <a:t>1/15/2014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D0C3F5E-62AF-4242-A8A0-18A2D797FB30}" type="slidenum">
              <a:rPr lang="en-US"/>
              <a:pPr>
                <a:defRPr/>
              </a:pPr>
              <a:t>‹#›</a:t>
            </a:fld>
            <a:endParaRPr lang="en-US"/>
          </a:p>
        </p:txBody>
      </p:sp>
    </p:spTree>
    <p:extLst>
      <p:ext uri="{BB962C8B-B14F-4D97-AF65-F5344CB8AC3E}">
        <p14:creationId xmlns:p14="http://schemas.microsoft.com/office/powerpoint/2010/main" val="4142151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9D4BCBC-96EA-4C91-BB07-EFB04778D183}" type="datetimeFigureOut">
              <a:rPr lang="en-US"/>
              <a:pPr>
                <a:defRPr/>
              </a:pPr>
              <a:t>1/15/2014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9BB064-A329-4C39-9966-DDDE09760F01}" type="slidenum">
              <a:rPr lang="en-US"/>
              <a:pPr>
                <a:defRPr/>
              </a:pPr>
              <a:t>‹#›</a:t>
            </a:fld>
            <a:endParaRPr lang="en-US"/>
          </a:p>
        </p:txBody>
      </p:sp>
    </p:spTree>
    <p:extLst>
      <p:ext uri="{BB962C8B-B14F-4D97-AF65-F5344CB8AC3E}">
        <p14:creationId xmlns:p14="http://schemas.microsoft.com/office/powerpoint/2010/main" val="3027158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E531A8D-1D78-4EBC-B65D-7A9A9640E529}" type="datetimeFigureOut">
              <a:rPr lang="en-US"/>
              <a:pPr>
                <a:defRPr/>
              </a:pPr>
              <a:t>1/15/2014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F0E3845-CCFB-492F-89A2-95F46414EF8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a:spLocks/>
          </p:cNvSpPr>
          <p:nvPr/>
        </p:nvSpPr>
        <p:spPr bwMode="auto">
          <a:xfrm>
            <a:off x="-25400" y="4572000"/>
            <a:ext cx="6502400" cy="2286000"/>
          </a:xfrm>
          <a:prstGeom prst="rect">
            <a:avLst/>
          </a:prstGeom>
          <a:noFill/>
          <a:ln w="12700" cap="rnd">
            <a:noFill/>
            <a:round/>
            <a:headEnd/>
            <a:tailEnd/>
          </a:ln>
        </p:spPr>
        <p:txBody>
          <a:bodyPr lIns="38100" tIns="38100" rIns="38100" bIns="38100"/>
          <a:lstStyle/>
          <a:p>
            <a:pPr fontAlgn="auto">
              <a:spcBef>
                <a:spcPts val="0"/>
              </a:spcBef>
              <a:spcAft>
                <a:spcPts val="0"/>
              </a:spcAft>
              <a:defRPr/>
            </a:pPr>
            <a:r>
              <a:rPr lang="en-US" sz="15000" b="1" kern="0" dirty="0">
                <a:solidFill>
                  <a:schemeClr val="bg1"/>
                </a:solidFill>
                <a:latin typeface="Helvetica" pitchFamily="34" charset="0"/>
                <a:cs typeface="+mn-cs"/>
                <a:sym typeface="Helvetica" pitchFamily="34" charset="0"/>
              </a:rPr>
              <a:t>Today</a:t>
            </a:r>
            <a:r>
              <a:rPr lang="en-US" sz="9600" kern="0" dirty="0">
                <a:solidFill>
                  <a:schemeClr val="bg1"/>
                </a:solidFill>
                <a:latin typeface="Helvetica" pitchFamily="34" charset="0"/>
                <a:cs typeface="+mn-cs"/>
                <a:sym typeface="Helvetica" pitchFamily="34" charset="0"/>
              </a:rPr>
              <a:t> </a:t>
            </a:r>
            <a:endParaRPr lang="en-US" sz="9600" kern="0" dirty="0">
              <a:solidFill>
                <a:schemeClr val="bg1"/>
              </a:solidFill>
              <a:latin typeface="Helvetica" pitchFamily="34" charset="0"/>
              <a:cs typeface="+mn-cs"/>
              <a:sym typeface="Helvetica" pitchFamily="34" charset="0"/>
            </a:endParaRPr>
          </a:p>
        </p:txBody>
      </p:sp>
      <p:pic>
        <p:nvPicPr>
          <p:cNvPr id="2051" name="Picture 6"/>
          <p:cNvPicPr>
            <a:picLocks noChangeAspect="1"/>
          </p:cNvPicPr>
          <p:nvPr/>
        </p:nvPicPr>
        <p:blipFill>
          <a:blip r:embed="rId2">
            <a:extLst>
              <a:ext uri="{28A0092B-C50C-407E-A947-70E740481C1C}">
                <a14:useLocalDpi xmlns:a14="http://schemas.microsoft.com/office/drawing/2010/main" val="0"/>
              </a:ext>
            </a:extLst>
          </a:blip>
          <a:srcRect l="8775" r="32664"/>
          <a:stretch>
            <a:fillRect/>
          </a:stretch>
        </p:blipFill>
        <p:spPr bwMode="auto">
          <a:xfrm>
            <a:off x="3124200" y="-19050"/>
            <a:ext cx="6019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p:cNvSpPr>
          <p:nvPr/>
        </p:nvSpPr>
        <p:spPr bwMode="auto">
          <a:xfrm>
            <a:off x="50800" y="609600"/>
            <a:ext cx="4292600" cy="4495800"/>
          </a:xfrm>
          <a:prstGeom prst="rect">
            <a:avLst/>
          </a:prstGeom>
          <a:noFill/>
          <a:ln w="12700" cap="rnd">
            <a:noFill/>
            <a:round/>
            <a:headEnd/>
            <a:tailEnd/>
          </a:ln>
        </p:spPr>
        <p:txBody>
          <a:bodyPr lIns="38100" tIns="38100" rIns="38100" bIns="38100"/>
          <a:lstStyle/>
          <a:p>
            <a:pPr fontAlgn="auto">
              <a:spcBef>
                <a:spcPts val="0"/>
              </a:spcBef>
              <a:spcAft>
                <a:spcPts val="0"/>
              </a:spcAft>
              <a:defRPr/>
            </a:pPr>
            <a:r>
              <a:rPr lang="en-US" sz="7200" b="1" kern="0" dirty="0">
                <a:solidFill>
                  <a:srgbClr val="3C8C93"/>
                </a:solidFill>
                <a:latin typeface="Elephant" pitchFamily="18" charset="0"/>
                <a:cs typeface="+mn-cs"/>
                <a:sym typeface="Helvetica" pitchFamily="34" charset="0"/>
              </a:rPr>
              <a:t>Building</a:t>
            </a:r>
            <a:r>
              <a:rPr lang="en-US" sz="4400" kern="0" dirty="0">
                <a:solidFill>
                  <a:srgbClr val="3C8C93"/>
                </a:solidFill>
                <a:latin typeface="Elephant" pitchFamily="18" charset="0"/>
                <a:cs typeface="+mn-cs"/>
                <a:sym typeface="Helvetica" pitchFamily="34" charset="0"/>
              </a:rPr>
              <a:t> </a:t>
            </a:r>
          </a:p>
          <a:p>
            <a:pPr fontAlgn="auto">
              <a:spcBef>
                <a:spcPts val="0"/>
              </a:spcBef>
              <a:spcAft>
                <a:spcPts val="0"/>
              </a:spcAft>
              <a:defRPr/>
            </a:pPr>
            <a:r>
              <a:rPr lang="en-US" sz="4400" kern="0" dirty="0">
                <a:solidFill>
                  <a:srgbClr val="3C8C93"/>
                </a:solidFill>
                <a:latin typeface="Helvetica" pitchFamily="34" charset="0"/>
                <a:cs typeface="+mn-cs"/>
                <a:sym typeface="Helvetica" pitchFamily="34" charset="0"/>
              </a:rPr>
              <a:t>the </a:t>
            </a:r>
            <a:r>
              <a:rPr lang="en-US" sz="6000" kern="0" dirty="0">
                <a:solidFill>
                  <a:srgbClr val="3C8C93"/>
                </a:solidFill>
                <a:latin typeface="Helvetica" pitchFamily="34" charset="0"/>
                <a:cs typeface="+mn-cs"/>
                <a:sym typeface="Helvetica" pitchFamily="34" charset="0"/>
              </a:rPr>
              <a:t>School </a:t>
            </a:r>
          </a:p>
          <a:p>
            <a:pPr fontAlgn="auto">
              <a:spcBef>
                <a:spcPts val="1200"/>
              </a:spcBef>
              <a:spcAft>
                <a:spcPts val="1800"/>
              </a:spcAft>
              <a:defRPr/>
            </a:pPr>
            <a:r>
              <a:rPr lang="en-US" sz="4400" kern="0" dirty="0">
                <a:solidFill>
                  <a:srgbClr val="3C8C93"/>
                </a:solidFill>
                <a:latin typeface="Helvetica" pitchFamily="34" charset="0"/>
                <a:cs typeface="+mn-cs"/>
                <a:sym typeface="Helvetica" pitchFamily="34" charset="0"/>
              </a:rPr>
              <a:t>	   of </a:t>
            </a:r>
          </a:p>
          <a:p>
            <a:pPr fontAlgn="auto">
              <a:spcBef>
                <a:spcPts val="600"/>
              </a:spcBef>
              <a:spcAft>
                <a:spcPts val="0"/>
              </a:spcAft>
              <a:defRPr/>
            </a:pPr>
            <a:r>
              <a:rPr lang="en-US" sz="6600" kern="0" dirty="0">
                <a:solidFill>
                  <a:srgbClr val="3C8C93"/>
                </a:solidFill>
                <a:latin typeface="HandelGothic" pitchFamily="2" charset="0"/>
                <a:cs typeface="+mn-cs"/>
                <a:sym typeface="Helvetica" pitchFamily="34" charset="0"/>
              </a:rPr>
              <a:t>Tomorrow </a:t>
            </a:r>
            <a:endParaRPr lang="en-US" sz="6600" kern="0" dirty="0">
              <a:solidFill>
                <a:srgbClr val="3C8C93"/>
              </a:solidFill>
              <a:latin typeface="HandelGothic" pitchFamily="2" charset="0"/>
              <a:cs typeface="+mn-cs"/>
              <a:sym typeface="Helvetic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8"/>
          <p:cNvSpPr txBox="1">
            <a:spLocks noChangeArrowheads="1"/>
          </p:cNvSpPr>
          <p:nvPr/>
        </p:nvSpPr>
        <p:spPr bwMode="auto">
          <a:xfrm>
            <a:off x="136525" y="655638"/>
            <a:ext cx="70262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3200">
                <a:solidFill>
                  <a:srgbClr val="3C8C93"/>
                </a:solidFill>
                <a:latin typeface="Helvetica" pitchFamily="34" charset="0"/>
                <a:sym typeface="Helvetica" pitchFamily="34" charset="0"/>
              </a:rPr>
              <a:t>Classroom Interactive Technologies</a:t>
            </a:r>
            <a:endParaRPr lang="en-US" altLang="en-US" sz="3200"/>
          </a:p>
        </p:txBody>
      </p:sp>
      <p:pic>
        <p:nvPicPr>
          <p:cNvPr id="1126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746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54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1"/>
          <p:cNvSpPr>
            <a:spLocks/>
          </p:cNvSpPr>
          <p:nvPr/>
        </p:nvSpPr>
        <p:spPr bwMode="auto">
          <a:xfrm>
            <a:off x="249238" y="647700"/>
            <a:ext cx="3713162"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p>
            <a:pPr fontAlgn="auto">
              <a:spcBef>
                <a:spcPts val="0"/>
              </a:spcBef>
              <a:spcAft>
                <a:spcPts val="0"/>
              </a:spcAft>
              <a:defRPr/>
            </a:pPr>
            <a:r>
              <a:rPr lang="en-US" sz="2000" b="1" dirty="0">
                <a:solidFill>
                  <a:srgbClr val="3C8C93"/>
                </a:solidFill>
                <a:latin typeface="Helvetica" charset="0"/>
                <a:ea typeface="ヒラギノ角ゴ ProN W3" charset="-128"/>
                <a:cs typeface="+mn-cs"/>
                <a:sym typeface="Calibri" pitchFamily="34" charset="0"/>
              </a:rPr>
              <a:t>Action Steps</a:t>
            </a:r>
          </a:p>
          <a:p>
            <a:pPr marL="173038" indent="-173038" fontAlgn="auto">
              <a:spcBef>
                <a:spcPts val="0"/>
              </a:spcBef>
              <a:spcAft>
                <a:spcPts val="0"/>
              </a:spcAft>
              <a:buFont typeface="Arial" pitchFamily="34" charset="0"/>
              <a:buChar char="•"/>
              <a:defRPr/>
            </a:pPr>
            <a:r>
              <a:rPr lang="en-US" dirty="0">
                <a:latin typeface="Helvetica" charset="0"/>
                <a:ea typeface="ヒラギノ角ゴ ProN W3" charset="-128"/>
                <a:cs typeface="+mn-cs"/>
                <a:sym typeface="Calibri" pitchFamily="34" charset="0"/>
              </a:rPr>
              <a:t>Survey of current interactive technologies</a:t>
            </a:r>
          </a:p>
          <a:p>
            <a:pPr marL="173038" indent="-173038" fontAlgn="auto">
              <a:spcBef>
                <a:spcPts val="0"/>
              </a:spcBef>
              <a:spcAft>
                <a:spcPts val="0"/>
              </a:spcAft>
              <a:buFont typeface="Arial" pitchFamily="34" charset="0"/>
              <a:buChar char="•"/>
              <a:defRPr/>
            </a:pPr>
            <a:endParaRPr lang="en-US" sz="1200" dirty="0">
              <a:latin typeface="Helvetica" charset="0"/>
              <a:ea typeface="ヒラギノ角ゴ ProN W3" charset="-128"/>
              <a:cs typeface="+mn-cs"/>
              <a:sym typeface="Calibri" pitchFamily="34" charset="0"/>
            </a:endParaRPr>
          </a:p>
          <a:p>
            <a:pPr marL="173038" indent="-173038" fontAlgn="auto">
              <a:spcBef>
                <a:spcPts val="0"/>
              </a:spcBef>
              <a:spcAft>
                <a:spcPts val="0"/>
              </a:spcAft>
              <a:buFont typeface="Arial" pitchFamily="34" charset="0"/>
              <a:buChar char="•"/>
              <a:defRPr/>
            </a:pPr>
            <a:r>
              <a:rPr lang="en-US" dirty="0">
                <a:latin typeface="Helvetica" charset="0"/>
                <a:ea typeface="ヒラギノ角ゴ ProN W3" charset="-128"/>
                <a:cs typeface="+mn-cs"/>
                <a:sym typeface="Calibri" pitchFamily="34" charset="0"/>
              </a:rPr>
              <a:t>Accommodate devices currently used in schools</a:t>
            </a:r>
          </a:p>
          <a:p>
            <a:pPr marL="173038" indent="-173038" fontAlgn="auto">
              <a:spcBef>
                <a:spcPts val="0"/>
              </a:spcBef>
              <a:spcAft>
                <a:spcPts val="0"/>
              </a:spcAft>
              <a:buFont typeface="Arial" pitchFamily="34" charset="0"/>
              <a:buChar char="•"/>
              <a:defRPr/>
            </a:pPr>
            <a:endParaRPr lang="en-US" sz="1200" dirty="0">
              <a:latin typeface="Helvetica" charset="0"/>
              <a:ea typeface="ヒラギノ角ゴ ProN W3" charset="-128"/>
              <a:cs typeface="+mn-cs"/>
              <a:sym typeface="Calibri" pitchFamily="34" charset="0"/>
            </a:endParaRPr>
          </a:p>
          <a:p>
            <a:pPr marL="173038" indent="-173038" fontAlgn="auto">
              <a:spcBef>
                <a:spcPts val="0"/>
              </a:spcBef>
              <a:spcAft>
                <a:spcPts val="0"/>
              </a:spcAft>
              <a:buFont typeface="Arial" pitchFamily="34" charset="0"/>
              <a:buChar char="•"/>
              <a:defRPr/>
            </a:pPr>
            <a:r>
              <a:rPr lang="en-US" dirty="0">
                <a:latin typeface="Helvetica" charset="0"/>
                <a:ea typeface="ヒラギノ角ゴ ProN W3" charset="-128"/>
                <a:cs typeface="+mn-cs"/>
                <a:sym typeface="Calibri" pitchFamily="34" charset="0"/>
              </a:rPr>
              <a:t>Investigate new technologies to accommodate blended learning</a:t>
            </a:r>
          </a:p>
          <a:p>
            <a:pPr marL="173038" indent="-173038" fontAlgn="auto">
              <a:spcBef>
                <a:spcPts val="0"/>
              </a:spcBef>
              <a:spcAft>
                <a:spcPts val="0"/>
              </a:spcAft>
              <a:buFont typeface="Arial" pitchFamily="34" charset="0"/>
              <a:buChar char="•"/>
              <a:defRPr/>
            </a:pPr>
            <a:endParaRPr lang="en-US" dirty="0">
              <a:latin typeface="Helvetica" charset="0"/>
              <a:ea typeface="ヒラギノ角ゴ ProN W3" charset="-128"/>
              <a:cs typeface="+mn-cs"/>
              <a:sym typeface="Calibri" pitchFamily="34" charset="0"/>
            </a:endParaRPr>
          </a:p>
          <a:p>
            <a:pPr marL="173038" indent="-173038" fontAlgn="auto">
              <a:spcBef>
                <a:spcPts val="0"/>
              </a:spcBef>
              <a:spcAft>
                <a:spcPts val="0"/>
              </a:spcAft>
              <a:buFont typeface="Arial" pitchFamily="34" charset="0"/>
              <a:buChar char="•"/>
              <a:defRPr/>
            </a:pPr>
            <a:r>
              <a:rPr lang="en-US" dirty="0">
                <a:latin typeface="Helvetica" charset="0"/>
                <a:ea typeface="ヒラギノ角ゴ ProN W3" charset="-128"/>
                <a:cs typeface="+mn-cs"/>
                <a:sym typeface="Calibri" pitchFamily="34" charset="0"/>
              </a:rPr>
              <a:t>Interactive and infrastructure upgrades completed by July 2015 </a:t>
            </a:r>
            <a:endParaRPr lang="en-US" dirty="0">
              <a:latin typeface="Helvetica" charset="0"/>
              <a:ea typeface="ヒラギノ角ゴ ProN W3" charset="-128"/>
              <a:cs typeface="+mn-cs"/>
              <a:sym typeface="Calibri" pitchFamily="34" charset="0"/>
            </a:endParaRPr>
          </a:p>
          <a:p>
            <a:pPr marL="173038" indent="-173038" fontAlgn="auto">
              <a:spcBef>
                <a:spcPts val="0"/>
              </a:spcBef>
              <a:spcAft>
                <a:spcPts val="0"/>
              </a:spcAft>
              <a:buFont typeface="Arial" pitchFamily="34" charset="0"/>
              <a:buChar char="•"/>
              <a:defRPr/>
            </a:pPr>
            <a:r>
              <a:rPr lang="en-US" dirty="0">
                <a:latin typeface="Helvetica" charset="0"/>
                <a:ea typeface="ヒラギノ角ゴ ProN W3" charset="-128"/>
                <a:cs typeface="+mn-cs"/>
                <a:sym typeface="Calibri" pitchFamily="34" charset="0"/>
              </a:rPr>
              <a:t>Mobile Device RFI</a:t>
            </a:r>
          </a:p>
          <a:p>
            <a:pPr marL="630238" lvl="1" indent="-173038" fontAlgn="auto">
              <a:spcBef>
                <a:spcPts val="0"/>
              </a:spcBef>
              <a:spcAft>
                <a:spcPts val="0"/>
              </a:spcAft>
              <a:buFont typeface="Arial" pitchFamily="34" charset="0"/>
              <a:buChar char="•"/>
              <a:defRPr/>
            </a:pPr>
            <a:r>
              <a:rPr lang="en-US" dirty="0">
                <a:latin typeface="Helvetica" charset="0"/>
                <a:ea typeface="ヒラギノ角ゴ ProN W3" charset="-128"/>
                <a:cs typeface="+mn-cs"/>
                <a:sym typeface="Calibri" pitchFamily="34" charset="0"/>
              </a:rPr>
              <a:t>Ensure dependencies between mobile devices and new projection systems</a:t>
            </a:r>
            <a:endParaRPr lang="en-US" dirty="0">
              <a:latin typeface="Helvetica" charset="0"/>
              <a:ea typeface="ヒラギノ角ゴ ProN W3" charset="-128"/>
              <a:cs typeface="+mn-cs"/>
              <a:sym typeface="Calibri"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02259">
            <a:off x="3979765" y="1549142"/>
            <a:ext cx="4800600" cy="36004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1272" name="TextBox 11"/>
          <p:cNvSpPr txBox="1">
            <a:spLocks noChangeArrowheads="1"/>
          </p:cNvSpPr>
          <p:nvPr/>
        </p:nvSpPr>
        <p:spPr bwMode="auto">
          <a:xfrm>
            <a:off x="8470900" y="6248400"/>
            <a:ext cx="439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a:solidFill>
                  <a:srgbClr val="000000"/>
                </a:solidFill>
                <a:latin typeface="Helvetica" pitchFamily="34" charset="0"/>
                <a:ea typeface="ヒラギノ角ゴ ProN W3"/>
                <a:cs typeface="ヒラギノ角ゴ ProN W3"/>
                <a:sym typeface="Gill Sans"/>
              </a:rPr>
              <a:t>34</a:t>
            </a: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8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1"/>
          <p:cNvSpPr>
            <a:spLocks noGrp="1"/>
          </p:cNvSpPr>
          <p:nvPr>
            <p:ph type="title"/>
          </p:nvPr>
        </p:nvSpPr>
        <p:spPr>
          <a:xfrm>
            <a:off x="533400" y="0"/>
            <a:ext cx="8229600" cy="1447800"/>
          </a:xfrm>
        </p:spPr>
        <p:txBody>
          <a:bodyPr/>
          <a:lstStyle/>
          <a:p>
            <a:r>
              <a:rPr lang="en-US" altLang="en-US" sz="3200" smtClean="0">
                <a:solidFill>
                  <a:srgbClr val="3C8C93"/>
                </a:solidFill>
                <a:latin typeface="Helvetica" pitchFamily="34" charset="0"/>
                <a:sym typeface="Helvetica" pitchFamily="34" charset="0"/>
              </a:rPr>
              <a:t>Infrastructure Implementations Schedule</a:t>
            </a:r>
            <a:endParaRPr lang="en-US" altLang="en-US" sz="3200" smtClean="0"/>
          </a:p>
        </p:txBody>
      </p:sp>
      <p:pic>
        <p:nvPicPr>
          <p:cNvPr id="12292"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8" y="-222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e 8"/>
          <p:cNvGraphicFramePr>
            <a:graphicFrameLocks noGrp="1"/>
          </p:cNvGraphicFramePr>
          <p:nvPr/>
        </p:nvGraphicFramePr>
        <p:xfrm>
          <a:off x="1066800" y="1584325"/>
          <a:ext cx="6904038" cy="3643313"/>
        </p:xfrm>
        <a:graphic>
          <a:graphicData uri="http://schemas.openxmlformats.org/drawingml/2006/table">
            <a:tbl>
              <a:tblPr/>
              <a:tblGrid>
                <a:gridCol w="1192812"/>
                <a:gridCol w="636116"/>
                <a:gridCol w="817887"/>
                <a:gridCol w="736556"/>
                <a:gridCol w="548525"/>
                <a:gridCol w="685879"/>
                <a:gridCol w="914505"/>
                <a:gridCol w="762088"/>
                <a:gridCol w="609670"/>
              </a:tblGrid>
              <a:tr h="626182">
                <a:tc gridSpan="9">
                  <a:txBody>
                    <a:bodyPr/>
                    <a:lstStyle/>
                    <a:p>
                      <a:pPr algn="ctr" fontAlgn="ctr"/>
                      <a:r>
                        <a:rPr lang="en-US" sz="2400" b="1" i="0" u="none" strike="noStrike" dirty="0">
                          <a:solidFill>
                            <a:srgbClr val="000000"/>
                          </a:solidFill>
                          <a:effectLst/>
                          <a:latin typeface="Arial"/>
                        </a:rPr>
                        <a:t>School Improvements</a:t>
                      </a:r>
                    </a:p>
                  </a:txBody>
                  <a:tcPr marL="7574" marR="7574" marT="7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9893">
                <a:tc gridSpan="5">
                  <a:txBody>
                    <a:bodyPr/>
                    <a:lstStyle/>
                    <a:p>
                      <a:pPr algn="ctr" rtl="0" fontAlgn="ctr"/>
                      <a:r>
                        <a:rPr lang="en-US" sz="2000" b="1" i="0" u="none" strike="noStrike" dirty="0">
                          <a:solidFill>
                            <a:srgbClr val="000000"/>
                          </a:solidFill>
                          <a:effectLst/>
                          <a:latin typeface="Arial"/>
                        </a:rPr>
                        <a:t>2012-2013</a:t>
                      </a:r>
                    </a:p>
                  </a:txBody>
                  <a:tcPr marL="7574" marR="7574" marT="7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rtl="0" fontAlgn="ctr"/>
                      <a:r>
                        <a:rPr lang="en-US" sz="2000" b="1" i="0" u="none" strike="noStrike" dirty="0">
                          <a:solidFill>
                            <a:srgbClr val="000000"/>
                          </a:solidFill>
                          <a:effectLst/>
                          <a:latin typeface="Arial"/>
                        </a:rPr>
                        <a:t>2013-2014</a:t>
                      </a:r>
                    </a:p>
                  </a:txBody>
                  <a:tcPr marL="7574" marR="7574" marT="7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08187">
                <a:tc>
                  <a:txBody>
                    <a:bodyPr/>
                    <a:lstStyle/>
                    <a:p>
                      <a:pPr algn="l" fontAlgn="t"/>
                      <a:r>
                        <a:rPr lang="en-US" sz="1000" b="0" i="0" u="none" strike="noStrike" dirty="0">
                          <a:solidFill>
                            <a:srgbClr val="000000"/>
                          </a:solidFill>
                          <a:effectLst/>
                          <a:latin typeface="Arial"/>
                        </a:rPr>
                        <a:t> </a:t>
                      </a:r>
                    </a:p>
                  </a:txBody>
                  <a:tcPr marL="7574" marR="7574" marT="75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1000" b="0" i="0" u="none" strike="noStrike" dirty="0">
                          <a:solidFill>
                            <a:srgbClr val="000000"/>
                          </a:solidFill>
                          <a:effectLst/>
                          <a:latin typeface="Arial"/>
                        </a:rPr>
                        <a:t>Wireless</a:t>
                      </a:r>
                    </a:p>
                  </a:txBody>
                  <a:tcPr marL="7574" marR="7574" marT="7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rtl="0" fontAlgn="ctr"/>
                      <a:r>
                        <a:rPr lang="en-US" sz="1000" b="0" i="0" u="none" strike="noStrike" dirty="0">
                          <a:solidFill>
                            <a:srgbClr val="000000"/>
                          </a:solidFill>
                          <a:effectLst/>
                          <a:latin typeface="Arial"/>
                        </a:rPr>
                        <a:t>Infrastructure</a:t>
                      </a:r>
                    </a:p>
                  </a:txBody>
                  <a:tcPr marL="7574" marR="7574" marT="7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rtl="0" fontAlgn="ctr"/>
                      <a:r>
                        <a:rPr lang="en-US" sz="1000" b="0" i="0" u="none" strike="noStrike" dirty="0">
                          <a:solidFill>
                            <a:srgbClr val="000000"/>
                          </a:solidFill>
                          <a:effectLst/>
                          <a:latin typeface="Arial"/>
                        </a:rPr>
                        <a:t>Interactive Devices</a:t>
                      </a:r>
                    </a:p>
                  </a:txBody>
                  <a:tcPr marL="7574" marR="7574" marT="7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rtl="0" fontAlgn="ctr"/>
                      <a:r>
                        <a:rPr lang="en-US" sz="1000" b="0" i="0" u="none" strike="noStrike" dirty="0">
                          <a:solidFill>
                            <a:srgbClr val="000000"/>
                          </a:solidFill>
                          <a:effectLst/>
                          <a:latin typeface="Arial"/>
                        </a:rPr>
                        <a:t>PBX</a:t>
                      </a:r>
                    </a:p>
                  </a:txBody>
                  <a:tcPr marL="7574" marR="7574" marT="7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rtl="0" fontAlgn="ctr"/>
                      <a:r>
                        <a:rPr lang="en-US" sz="1000" b="0" i="0" u="none" strike="noStrike" dirty="0">
                          <a:solidFill>
                            <a:srgbClr val="000000"/>
                          </a:solidFill>
                          <a:effectLst/>
                          <a:latin typeface="Arial"/>
                        </a:rPr>
                        <a:t>Wireless</a:t>
                      </a:r>
                    </a:p>
                  </a:txBody>
                  <a:tcPr marL="7574" marR="7574" marT="7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dirty="0">
                          <a:solidFill>
                            <a:srgbClr val="000000"/>
                          </a:solidFill>
                          <a:effectLst/>
                          <a:latin typeface="Arial"/>
                        </a:rPr>
                        <a:t>Infrastructure</a:t>
                      </a:r>
                    </a:p>
                  </a:txBody>
                  <a:tcPr marL="7574" marR="7574" marT="7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dirty="0">
                          <a:solidFill>
                            <a:srgbClr val="000000"/>
                          </a:solidFill>
                          <a:effectLst/>
                          <a:latin typeface="Arial"/>
                        </a:rPr>
                        <a:t>Interactive Devices</a:t>
                      </a:r>
                    </a:p>
                  </a:txBody>
                  <a:tcPr marL="7574" marR="7574" marT="7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dirty="0">
                          <a:solidFill>
                            <a:srgbClr val="000000"/>
                          </a:solidFill>
                          <a:effectLst/>
                          <a:latin typeface="Arial"/>
                        </a:rPr>
                        <a:t>PBX</a:t>
                      </a:r>
                    </a:p>
                  </a:txBody>
                  <a:tcPr marL="7574" marR="7574" marT="7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489893">
                <a:tc>
                  <a:txBody>
                    <a:bodyPr/>
                    <a:lstStyle/>
                    <a:p>
                      <a:pPr lvl="0" algn="l" rtl="0" fontAlgn="ctr"/>
                      <a:r>
                        <a:rPr lang="en-US" sz="1400" b="0" i="0" u="none" strike="noStrike" baseline="0" dirty="0" smtClean="0">
                          <a:solidFill>
                            <a:srgbClr val="000000"/>
                          </a:solidFill>
                          <a:effectLst/>
                          <a:latin typeface="Arial"/>
                        </a:rPr>
                        <a:t> </a:t>
                      </a:r>
                      <a:r>
                        <a:rPr lang="en-US" sz="1400" b="0" i="0" u="none" strike="noStrike" dirty="0" smtClean="0">
                          <a:solidFill>
                            <a:srgbClr val="000000"/>
                          </a:solidFill>
                          <a:effectLst/>
                          <a:latin typeface="Arial"/>
                        </a:rPr>
                        <a:t>Elementary</a:t>
                      </a:r>
                      <a:endParaRPr lang="en-US" sz="1400" b="0" i="0" u="none" strike="noStrike" dirty="0">
                        <a:solidFill>
                          <a:srgbClr val="000000"/>
                        </a:solidFill>
                        <a:effectLst/>
                        <a:latin typeface="Arial"/>
                      </a:endParaRPr>
                    </a:p>
                  </a:txBody>
                  <a:tcPr marL="7574" marR="7574" marT="7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Arial"/>
                        </a:rPr>
                        <a:t>137</a:t>
                      </a:r>
                    </a:p>
                  </a:txBody>
                  <a:tcPr marL="7574" marR="7574" marT="7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rtl="0" fontAlgn="ctr"/>
                      <a:r>
                        <a:rPr lang="en-US" sz="1400" b="0" i="0" u="none" strike="noStrike" dirty="0">
                          <a:solidFill>
                            <a:srgbClr val="000000"/>
                          </a:solidFill>
                          <a:effectLst/>
                          <a:latin typeface="Arial"/>
                        </a:rPr>
                        <a:t>0</a:t>
                      </a:r>
                    </a:p>
                  </a:txBody>
                  <a:tcPr marL="7574" marR="7574" marT="7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t"/>
                      <a:r>
                        <a:rPr lang="en-US" sz="1400" b="0" i="0" u="none" strike="noStrike">
                          <a:solidFill>
                            <a:srgbClr val="000000"/>
                          </a:solidFill>
                          <a:effectLst/>
                          <a:latin typeface="Arial"/>
                        </a:rPr>
                        <a:t> </a:t>
                      </a:r>
                    </a:p>
                  </a:txBody>
                  <a:tcPr marL="7574" marR="7574" marT="75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rtl="0" fontAlgn="ctr"/>
                      <a:r>
                        <a:rPr lang="en-US" sz="1400" b="0" i="0" u="none" strike="noStrike">
                          <a:solidFill>
                            <a:srgbClr val="000000"/>
                          </a:solidFill>
                          <a:effectLst/>
                          <a:latin typeface="Arial"/>
                        </a:rPr>
                        <a:t>82</a:t>
                      </a:r>
                    </a:p>
                  </a:txBody>
                  <a:tcPr marL="7574" marR="7574" marT="7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rtl="0" fontAlgn="ctr"/>
                      <a:r>
                        <a:rPr lang="en-US" sz="1400" b="0" i="0" u="none" strike="noStrike" dirty="0" smtClean="0">
                          <a:solidFill>
                            <a:srgbClr val="000000"/>
                          </a:solidFill>
                          <a:effectLst/>
                          <a:latin typeface="Arial"/>
                        </a:rPr>
                        <a:t>202</a:t>
                      </a:r>
                      <a:endParaRPr lang="en-US" sz="1400" b="0" i="0" u="none" strike="noStrike" dirty="0">
                        <a:solidFill>
                          <a:srgbClr val="000000"/>
                        </a:solidFill>
                        <a:effectLst/>
                        <a:latin typeface="Arial"/>
                      </a:endParaRPr>
                    </a:p>
                  </a:txBody>
                  <a:tcPr marL="7574" marR="7574" marT="7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400" b="0" i="0" u="none" strike="noStrike" dirty="0" smtClean="0">
                          <a:solidFill>
                            <a:srgbClr val="000000"/>
                          </a:solidFill>
                          <a:effectLst/>
                          <a:latin typeface="Arial"/>
                        </a:rPr>
                        <a:t>132</a:t>
                      </a:r>
                      <a:endParaRPr lang="en-US" sz="1400" b="0" i="0" u="none" strike="noStrike" dirty="0">
                        <a:solidFill>
                          <a:srgbClr val="000000"/>
                        </a:solidFill>
                        <a:effectLst/>
                        <a:latin typeface="Arial"/>
                      </a:endParaRPr>
                    </a:p>
                  </a:txBody>
                  <a:tcPr marL="7574" marR="7574" marT="7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400" b="0" i="0" u="none" strike="noStrike">
                          <a:solidFill>
                            <a:srgbClr val="000000"/>
                          </a:solidFill>
                          <a:effectLst/>
                          <a:latin typeface="Arial"/>
                        </a:rPr>
                        <a:t> </a:t>
                      </a:r>
                    </a:p>
                  </a:txBody>
                  <a:tcPr marL="7574" marR="7574" marT="75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400" b="0" i="0" u="none" strike="noStrike">
                          <a:solidFill>
                            <a:srgbClr val="000000"/>
                          </a:solidFill>
                          <a:effectLst/>
                          <a:latin typeface="Arial"/>
                        </a:rPr>
                        <a:t>173</a:t>
                      </a:r>
                    </a:p>
                  </a:txBody>
                  <a:tcPr marL="7574" marR="7574" marT="7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649373">
                <a:tc>
                  <a:txBody>
                    <a:bodyPr/>
                    <a:lstStyle/>
                    <a:p>
                      <a:pPr lvl="0" algn="l" rtl="0" fontAlgn="ctr"/>
                      <a:r>
                        <a:rPr lang="en-US" sz="1400" b="0" i="0" u="none" strike="noStrike" dirty="0" smtClean="0">
                          <a:solidFill>
                            <a:srgbClr val="000000"/>
                          </a:solidFill>
                          <a:effectLst/>
                          <a:latin typeface="Arial"/>
                        </a:rPr>
                        <a:t> K-8 </a:t>
                      </a:r>
                      <a:r>
                        <a:rPr lang="en-US" sz="1400" b="0" i="0" u="none" strike="noStrike" dirty="0">
                          <a:solidFill>
                            <a:srgbClr val="000000"/>
                          </a:solidFill>
                          <a:effectLst/>
                          <a:latin typeface="Arial"/>
                        </a:rPr>
                        <a:t>Centers</a:t>
                      </a:r>
                    </a:p>
                  </a:txBody>
                  <a:tcPr marL="7574" marR="7574" marT="7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1400" b="0" i="0" u="none" strike="noStrike">
                          <a:solidFill>
                            <a:srgbClr val="000000"/>
                          </a:solidFill>
                          <a:effectLst/>
                          <a:latin typeface="Arial"/>
                        </a:rPr>
                        <a:t>18</a:t>
                      </a:r>
                    </a:p>
                  </a:txBody>
                  <a:tcPr marL="7574" marR="7574" marT="7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rtl="0" fontAlgn="ctr"/>
                      <a:r>
                        <a:rPr lang="en-US" sz="1400" b="0" i="0" u="none" strike="noStrike">
                          <a:solidFill>
                            <a:srgbClr val="000000"/>
                          </a:solidFill>
                          <a:effectLst/>
                          <a:latin typeface="Arial"/>
                        </a:rPr>
                        <a:t>0</a:t>
                      </a:r>
                    </a:p>
                  </a:txBody>
                  <a:tcPr marL="7574" marR="7574" marT="7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t"/>
                      <a:r>
                        <a:rPr lang="en-US" sz="1400" b="0" i="0" u="none" strike="noStrike" dirty="0">
                          <a:solidFill>
                            <a:srgbClr val="000000"/>
                          </a:solidFill>
                          <a:effectLst/>
                          <a:latin typeface="Arial"/>
                        </a:rPr>
                        <a:t> </a:t>
                      </a:r>
                    </a:p>
                  </a:txBody>
                  <a:tcPr marL="7574" marR="7574" marT="75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rtl="0" fontAlgn="ctr"/>
                      <a:r>
                        <a:rPr lang="en-US" sz="1400" b="0" i="0" u="none" strike="noStrike" dirty="0">
                          <a:solidFill>
                            <a:srgbClr val="000000"/>
                          </a:solidFill>
                          <a:effectLst/>
                          <a:latin typeface="Arial"/>
                        </a:rPr>
                        <a:t>10</a:t>
                      </a:r>
                    </a:p>
                  </a:txBody>
                  <a:tcPr marL="7574" marR="7574" marT="7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rtl="0" fontAlgn="ctr"/>
                      <a:r>
                        <a:rPr lang="en-US" sz="1400" b="0" i="0" u="none" strike="noStrike" dirty="0" smtClean="0">
                          <a:solidFill>
                            <a:srgbClr val="000000"/>
                          </a:solidFill>
                          <a:effectLst/>
                          <a:latin typeface="Arial"/>
                        </a:rPr>
                        <a:t>37</a:t>
                      </a:r>
                      <a:endParaRPr lang="en-US" sz="1400" b="0" i="0" u="none" strike="noStrike" dirty="0">
                        <a:solidFill>
                          <a:srgbClr val="000000"/>
                        </a:solidFill>
                        <a:effectLst/>
                        <a:latin typeface="Arial"/>
                      </a:endParaRPr>
                    </a:p>
                  </a:txBody>
                  <a:tcPr marL="7574" marR="7574" marT="7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400" b="0" i="0" u="none" strike="noStrike" dirty="0">
                          <a:solidFill>
                            <a:srgbClr val="000000"/>
                          </a:solidFill>
                          <a:effectLst/>
                          <a:latin typeface="Arial"/>
                        </a:rPr>
                        <a:t>16</a:t>
                      </a:r>
                    </a:p>
                  </a:txBody>
                  <a:tcPr marL="7574" marR="7574" marT="7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400" b="0" i="0" u="none" strike="noStrike">
                          <a:solidFill>
                            <a:srgbClr val="000000"/>
                          </a:solidFill>
                          <a:effectLst/>
                          <a:latin typeface="Arial"/>
                        </a:rPr>
                        <a:t> </a:t>
                      </a:r>
                    </a:p>
                  </a:txBody>
                  <a:tcPr marL="7574" marR="7574" marT="75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400" b="0" i="0" u="none" strike="noStrike">
                          <a:solidFill>
                            <a:srgbClr val="000000"/>
                          </a:solidFill>
                          <a:effectLst/>
                          <a:latin typeface="Arial"/>
                        </a:rPr>
                        <a:t>35</a:t>
                      </a:r>
                    </a:p>
                  </a:txBody>
                  <a:tcPr marL="7574" marR="7574" marT="7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489893">
                <a:tc>
                  <a:txBody>
                    <a:bodyPr/>
                    <a:lstStyle/>
                    <a:p>
                      <a:pPr lvl="0" algn="l" rtl="0" fontAlgn="ctr"/>
                      <a:r>
                        <a:rPr lang="en-US" sz="1400" b="0" i="0" u="none" strike="noStrike" dirty="0" smtClean="0">
                          <a:solidFill>
                            <a:srgbClr val="000000"/>
                          </a:solidFill>
                          <a:effectLst/>
                          <a:latin typeface="Arial"/>
                        </a:rPr>
                        <a:t> Middle</a:t>
                      </a:r>
                      <a:endParaRPr lang="en-US" sz="1400" b="0" i="0" u="none" strike="noStrike" dirty="0">
                        <a:solidFill>
                          <a:srgbClr val="000000"/>
                        </a:solidFill>
                        <a:effectLst/>
                        <a:latin typeface="Arial"/>
                      </a:endParaRPr>
                    </a:p>
                  </a:txBody>
                  <a:tcPr marL="7574" marR="7574" marT="7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1400" b="0" i="0" u="none" strike="noStrike">
                          <a:solidFill>
                            <a:srgbClr val="000000"/>
                          </a:solidFill>
                          <a:effectLst/>
                          <a:latin typeface="Arial"/>
                        </a:rPr>
                        <a:t>34</a:t>
                      </a:r>
                    </a:p>
                  </a:txBody>
                  <a:tcPr marL="7574" marR="7574" marT="7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rtl="0" fontAlgn="ctr"/>
                      <a:r>
                        <a:rPr lang="en-US" sz="1400" b="0" i="0" u="none" strike="noStrike">
                          <a:solidFill>
                            <a:srgbClr val="000000"/>
                          </a:solidFill>
                          <a:effectLst/>
                          <a:latin typeface="Arial"/>
                        </a:rPr>
                        <a:t>0</a:t>
                      </a:r>
                    </a:p>
                  </a:txBody>
                  <a:tcPr marL="7574" marR="7574" marT="7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t"/>
                      <a:r>
                        <a:rPr lang="en-US" sz="1400" b="0" i="0" u="none" strike="noStrike">
                          <a:solidFill>
                            <a:srgbClr val="000000"/>
                          </a:solidFill>
                          <a:effectLst/>
                          <a:latin typeface="Arial"/>
                        </a:rPr>
                        <a:t> </a:t>
                      </a:r>
                    </a:p>
                  </a:txBody>
                  <a:tcPr marL="7574" marR="7574" marT="75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rtl="0" fontAlgn="ctr"/>
                      <a:r>
                        <a:rPr lang="en-US" sz="1400" b="0" i="0" u="none" strike="noStrike">
                          <a:solidFill>
                            <a:srgbClr val="000000"/>
                          </a:solidFill>
                          <a:effectLst/>
                          <a:latin typeface="Arial"/>
                        </a:rPr>
                        <a:t>15</a:t>
                      </a:r>
                    </a:p>
                  </a:txBody>
                  <a:tcPr marL="7574" marR="7574" marT="7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rtl="0" fontAlgn="ctr"/>
                      <a:r>
                        <a:rPr lang="en-US" sz="1400" b="0" i="0" u="none" strike="noStrike" dirty="0" smtClean="0">
                          <a:solidFill>
                            <a:srgbClr val="000000"/>
                          </a:solidFill>
                          <a:effectLst/>
                          <a:latin typeface="Arial"/>
                        </a:rPr>
                        <a:t>62</a:t>
                      </a:r>
                      <a:endParaRPr lang="en-US" sz="1400" b="0" i="0" u="none" strike="noStrike" dirty="0">
                        <a:solidFill>
                          <a:srgbClr val="000000"/>
                        </a:solidFill>
                        <a:effectLst/>
                        <a:latin typeface="Arial"/>
                      </a:endParaRPr>
                    </a:p>
                  </a:txBody>
                  <a:tcPr marL="7574" marR="7574" marT="7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400" b="0" i="0" u="none" strike="noStrike" dirty="0">
                          <a:solidFill>
                            <a:srgbClr val="000000"/>
                          </a:solidFill>
                          <a:effectLst/>
                          <a:latin typeface="Arial"/>
                        </a:rPr>
                        <a:t>40</a:t>
                      </a:r>
                    </a:p>
                  </a:txBody>
                  <a:tcPr marL="7574" marR="7574" marT="7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400" b="0" i="0" u="none" strike="noStrike" dirty="0">
                          <a:solidFill>
                            <a:srgbClr val="000000"/>
                          </a:solidFill>
                          <a:effectLst/>
                          <a:latin typeface="Arial"/>
                        </a:rPr>
                        <a:t> </a:t>
                      </a:r>
                    </a:p>
                  </a:txBody>
                  <a:tcPr marL="7574" marR="7574" marT="75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400" b="0" i="0" u="none" strike="noStrike" dirty="0">
                          <a:solidFill>
                            <a:srgbClr val="000000"/>
                          </a:solidFill>
                          <a:effectLst/>
                          <a:latin typeface="Arial"/>
                        </a:rPr>
                        <a:t>51</a:t>
                      </a:r>
                    </a:p>
                  </a:txBody>
                  <a:tcPr marL="7574" marR="7574" marT="7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489893">
                <a:tc>
                  <a:txBody>
                    <a:bodyPr/>
                    <a:lstStyle/>
                    <a:p>
                      <a:pPr lvl="0" algn="l" rtl="0" fontAlgn="ctr"/>
                      <a:r>
                        <a:rPr lang="en-US" sz="1400" b="0" i="0" u="none" strike="noStrike" dirty="0" smtClean="0">
                          <a:solidFill>
                            <a:srgbClr val="000000"/>
                          </a:solidFill>
                          <a:effectLst/>
                          <a:latin typeface="Arial"/>
                        </a:rPr>
                        <a:t> High Schools</a:t>
                      </a:r>
                      <a:endParaRPr lang="en-US" sz="1400" b="0" i="0" u="none" strike="noStrike" dirty="0">
                        <a:solidFill>
                          <a:srgbClr val="000000"/>
                        </a:solidFill>
                        <a:effectLst/>
                        <a:latin typeface="Arial"/>
                      </a:endParaRPr>
                    </a:p>
                  </a:txBody>
                  <a:tcPr marL="7574" marR="7574" marT="7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1400" b="0" i="0" u="none" strike="noStrike">
                          <a:solidFill>
                            <a:srgbClr val="000000"/>
                          </a:solidFill>
                          <a:effectLst/>
                          <a:latin typeface="Arial"/>
                        </a:rPr>
                        <a:t>30</a:t>
                      </a:r>
                    </a:p>
                  </a:txBody>
                  <a:tcPr marL="7574" marR="7574" marT="7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rtl="0" fontAlgn="ctr"/>
                      <a:r>
                        <a:rPr lang="en-US" sz="1400" b="0" i="0" u="none" strike="noStrike">
                          <a:solidFill>
                            <a:srgbClr val="000000"/>
                          </a:solidFill>
                          <a:effectLst/>
                          <a:latin typeface="Arial"/>
                        </a:rPr>
                        <a:t>0</a:t>
                      </a:r>
                    </a:p>
                  </a:txBody>
                  <a:tcPr marL="7574" marR="7574" marT="7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t"/>
                      <a:r>
                        <a:rPr lang="en-US" sz="1400" b="0" i="0" u="none" strike="noStrike">
                          <a:solidFill>
                            <a:srgbClr val="000000"/>
                          </a:solidFill>
                          <a:effectLst/>
                          <a:latin typeface="Arial"/>
                        </a:rPr>
                        <a:t> </a:t>
                      </a:r>
                    </a:p>
                  </a:txBody>
                  <a:tcPr marL="7574" marR="7574" marT="75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rtl="0" fontAlgn="ctr"/>
                      <a:r>
                        <a:rPr lang="en-US" sz="1400" b="0" i="0" u="none" strike="noStrike">
                          <a:solidFill>
                            <a:srgbClr val="000000"/>
                          </a:solidFill>
                          <a:effectLst/>
                          <a:latin typeface="Arial"/>
                        </a:rPr>
                        <a:t>1</a:t>
                      </a:r>
                    </a:p>
                  </a:txBody>
                  <a:tcPr marL="7574" marR="7574" marT="7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rtl="0" fontAlgn="ctr"/>
                      <a:r>
                        <a:rPr lang="en-US" sz="1400" b="0" i="0" u="none" strike="noStrike" dirty="0" smtClean="0">
                          <a:solidFill>
                            <a:srgbClr val="000000"/>
                          </a:solidFill>
                          <a:effectLst/>
                          <a:latin typeface="Arial"/>
                        </a:rPr>
                        <a:t>11</a:t>
                      </a:r>
                      <a:endParaRPr lang="en-US" sz="1400" b="0" i="0" u="none" strike="noStrike" dirty="0">
                        <a:solidFill>
                          <a:srgbClr val="000000"/>
                        </a:solidFill>
                        <a:effectLst/>
                        <a:latin typeface="Arial"/>
                      </a:endParaRPr>
                    </a:p>
                  </a:txBody>
                  <a:tcPr marL="7574" marR="7574" marT="7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400" b="0" i="0" u="none" strike="noStrike">
                          <a:solidFill>
                            <a:srgbClr val="000000"/>
                          </a:solidFill>
                          <a:effectLst/>
                          <a:latin typeface="Arial"/>
                        </a:rPr>
                        <a:t>14</a:t>
                      </a:r>
                    </a:p>
                  </a:txBody>
                  <a:tcPr marL="7574" marR="7574" marT="7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400" b="0" i="0" u="none" strike="noStrike">
                          <a:solidFill>
                            <a:srgbClr val="000000"/>
                          </a:solidFill>
                          <a:effectLst/>
                          <a:latin typeface="Arial"/>
                        </a:rPr>
                        <a:t> </a:t>
                      </a:r>
                    </a:p>
                  </a:txBody>
                  <a:tcPr marL="7574" marR="7574" marT="75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400" b="0" i="0" u="none" strike="noStrike" dirty="0">
                          <a:solidFill>
                            <a:srgbClr val="000000"/>
                          </a:solidFill>
                          <a:effectLst/>
                          <a:latin typeface="Arial"/>
                        </a:rPr>
                        <a:t>45</a:t>
                      </a:r>
                    </a:p>
                  </a:txBody>
                  <a:tcPr marL="7574" marR="7574" marT="7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28600" y="274638"/>
            <a:ext cx="8610600" cy="1143000"/>
          </a:xfrm>
        </p:spPr>
        <p:txBody>
          <a:bodyPr/>
          <a:lstStyle/>
          <a:p>
            <a:r>
              <a:rPr lang="en-US" altLang="en-US" sz="3200" b="1" smtClean="0">
                <a:solidFill>
                  <a:srgbClr val="3C8C93"/>
                </a:solidFill>
                <a:latin typeface="Helvetica" pitchFamily="34" charset="0"/>
                <a:sym typeface="Helvetica" pitchFamily="34" charset="0"/>
              </a:rPr>
              <a:t>21</a:t>
            </a:r>
            <a:r>
              <a:rPr lang="en-US" altLang="en-US" sz="3200" b="1" baseline="30000" smtClean="0">
                <a:solidFill>
                  <a:srgbClr val="3C8C93"/>
                </a:solidFill>
                <a:latin typeface="Helvetica" pitchFamily="34" charset="0"/>
                <a:sym typeface="Helvetica" pitchFamily="34" charset="0"/>
              </a:rPr>
              <a:t>st</a:t>
            </a:r>
            <a:r>
              <a:rPr lang="en-US" altLang="en-US" sz="3200" b="1" smtClean="0">
                <a:solidFill>
                  <a:srgbClr val="3C8C93"/>
                </a:solidFill>
                <a:latin typeface="Helvetica" pitchFamily="34" charset="0"/>
                <a:sym typeface="Helvetica" pitchFamily="34" charset="0"/>
              </a:rPr>
              <a:t> Century Schools Technology Upgrade </a:t>
            </a:r>
            <a:br>
              <a:rPr lang="en-US" altLang="en-US" sz="3200" b="1" smtClean="0">
                <a:solidFill>
                  <a:srgbClr val="3C8C93"/>
                </a:solidFill>
                <a:latin typeface="Helvetica" pitchFamily="34" charset="0"/>
                <a:sym typeface="Helvetica" pitchFamily="34" charset="0"/>
              </a:rPr>
            </a:br>
            <a:r>
              <a:rPr lang="en-US" altLang="en-US" sz="3200" b="1" smtClean="0">
                <a:solidFill>
                  <a:srgbClr val="3C8C93"/>
                </a:solidFill>
                <a:latin typeface="Helvetica" pitchFamily="34" charset="0"/>
                <a:sym typeface="Helvetica" pitchFamily="34" charset="0"/>
              </a:rPr>
              <a:t>Project Cost Estimates </a:t>
            </a:r>
            <a:endParaRPr lang="en-US" altLang="en-US" sz="3200" b="1" smtClean="0"/>
          </a:p>
        </p:txBody>
      </p:sp>
      <p:graphicFrame>
        <p:nvGraphicFramePr>
          <p:cNvPr id="5" name="Content Placeholder 4"/>
          <p:cNvGraphicFramePr>
            <a:graphicFrameLocks noGrp="1"/>
          </p:cNvGraphicFramePr>
          <p:nvPr>
            <p:ph idx="1"/>
          </p:nvPr>
        </p:nvGraphicFramePr>
        <p:xfrm>
          <a:off x="685800" y="1447800"/>
          <a:ext cx="7640638" cy="5121275"/>
        </p:xfrm>
        <a:graphic>
          <a:graphicData uri="http://schemas.openxmlformats.org/drawingml/2006/table">
            <a:tbl>
              <a:tblPr firstRow="1" bandRow="1">
                <a:tableStyleId>{5C22544A-7EE6-4342-B048-85BDC9FD1C3A}</a:tableStyleId>
              </a:tblPr>
              <a:tblGrid>
                <a:gridCol w="6272010"/>
                <a:gridCol w="1368628"/>
              </a:tblGrid>
              <a:tr h="1554673">
                <a:tc>
                  <a:txBody>
                    <a:bodyPr/>
                    <a:lstStyle/>
                    <a:p>
                      <a:pPr>
                        <a:lnSpc>
                          <a:spcPct val="150000"/>
                        </a:lnSpc>
                      </a:pPr>
                      <a:r>
                        <a:rPr lang="en-US" sz="1600" b="1" kern="1200" dirty="0" smtClean="0">
                          <a:solidFill>
                            <a:schemeClr val="tx1"/>
                          </a:solidFill>
                          <a:latin typeface="Arial" pitchFamily="34" charset="0"/>
                          <a:ea typeface="+mn-ea"/>
                          <a:cs typeface="Arial" pitchFamily="34" charset="0"/>
                          <a:sym typeface="Helvetica" pitchFamily="34" charset="0"/>
                        </a:rPr>
                        <a:t>Information Technology Upgrades </a:t>
                      </a:r>
                      <a:r>
                        <a:rPr lang="en-US" sz="1600" b="0" kern="1200" dirty="0" smtClean="0">
                          <a:solidFill>
                            <a:schemeClr val="tx1"/>
                          </a:solidFill>
                          <a:latin typeface="Arial" pitchFamily="34" charset="0"/>
                          <a:ea typeface="+mn-ea"/>
                          <a:cs typeface="Arial" pitchFamily="34" charset="0"/>
                          <a:sym typeface="Helvetica" pitchFamily="34" charset="0"/>
                        </a:rPr>
                        <a:t>…………………………………</a:t>
                      </a:r>
                    </a:p>
                    <a:p>
                      <a:pPr marL="457200" lvl="1" indent="-173038">
                        <a:lnSpc>
                          <a:spcPct val="150000"/>
                        </a:lnSpc>
                        <a:buFont typeface="Arial" pitchFamily="34" charset="0"/>
                        <a:buChar char="•"/>
                      </a:pPr>
                      <a:r>
                        <a:rPr lang="en-US" sz="1600" b="0" kern="1200" dirty="0" smtClean="0">
                          <a:solidFill>
                            <a:schemeClr val="tx1"/>
                          </a:solidFill>
                          <a:latin typeface="Arial" pitchFamily="34" charset="0"/>
                          <a:ea typeface="+mn-ea"/>
                          <a:cs typeface="Arial" pitchFamily="34" charset="0"/>
                          <a:sym typeface="Helvetica" pitchFamily="34" charset="0"/>
                        </a:rPr>
                        <a:t>SAN</a:t>
                      </a:r>
                    </a:p>
                    <a:p>
                      <a:pPr marL="457200" lvl="1" indent="-173038">
                        <a:lnSpc>
                          <a:spcPct val="150000"/>
                        </a:lnSpc>
                        <a:buFont typeface="Arial" pitchFamily="34" charset="0"/>
                        <a:buChar char="•"/>
                      </a:pPr>
                      <a:r>
                        <a:rPr lang="en-US" sz="1600" b="0" kern="1200" dirty="0" smtClean="0">
                          <a:solidFill>
                            <a:schemeClr val="tx1"/>
                          </a:solidFill>
                          <a:latin typeface="Arial" pitchFamily="34" charset="0"/>
                          <a:ea typeface="+mn-ea"/>
                          <a:cs typeface="Arial" pitchFamily="34" charset="0"/>
                          <a:sym typeface="Helvetica" pitchFamily="34" charset="0"/>
                        </a:rPr>
                        <a:t>Server Upgrade</a:t>
                      </a:r>
                    </a:p>
                    <a:p>
                      <a:pPr marL="457200" lvl="1" indent="-173038">
                        <a:lnSpc>
                          <a:spcPct val="150000"/>
                        </a:lnSpc>
                        <a:buFont typeface="Arial" pitchFamily="34" charset="0"/>
                        <a:buChar char="•"/>
                      </a:pPr>
                      <a:r>
                        <a:rPr lang="en-US" sz="1600" b="0" kern="1200" dirty="0" smtClean="0">
                          <a:solidFill>
                            <a:schemeClr val="tx1"/>
                          </a:solidFill>
                          <a:latin typeface="Arial" pitchFamily="34" charset="0"/>
                          <a:ea typeface="+mn-ea"/>
                          <a:cs typeface="Arial" pitchFamily="34" charset="0"/>
                          <a:sym typeface="Helvetica" pitchFamily="34" charset="0"/>
                        </a:rPr>
                        <a:t>Content Filter</a:t>
                      </a:r>
                    </a:p>
                  </a:txBody>
                  <a:tcPr marL="91432" marR="91432" marT="45726" marB="45726">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r">
                        <a:lnSpc>
                          <a:spcPct val="150000"/>
                        </a:lnSpc>
                      </a:pPr>
                      <a:r>
                        <a:rPr lang="en-US" sz="1600" b="1" dirty="0" smtClean="0">
                          <a:solidFill>
                            <a:schemeClr val="tx1"/>
                          </a:solidFill>
                          <a:latin typeface="Arial" pitchFamily="34" charset="0"/>
                          <a:cs typeface="Arial" pitchFamily="34" charset="0"/>
                        </a:rPr>
                        <a:t>$4,000,000</a:t>
                      </a:r>
                      <a:endParaRPr lang="en-US" sz="1600" b="1" dirty="0">
                        <a:solidFill>
                          <a:schemeClr val="tx1"/>
                        </a:solidFill>
                        <a:latin typeface="Arial" pitchFamily="34" charset="0"/>
                        <a:cs typeface="Arial" pitchFamily="34" charset="0"/>
                      </a:endParaRPr>
                    </a:p>
                  </a:txBody>
                  <a:tcPr marL="91432" marR="91432" marT="45726" marB="45726">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r h="1554673">
                <a:tc>
                  <a:txBody>
                    <a:bodyPr/>
                    <a:lstStyle/>
                    <a:p>
                      <a:pPr>
                        <a:lnSpc>
                          <a:spcPct val="150000"/>
                        </a:lnSpc>
                      </a:pPr>
                      <a:r>
                        <a:rPr lang="en-US" sz="1600" b="1" kern="1200" dirty="0" smtClean="0">
                          <a:solidFill>
                            <a:schemeClr val="dk1"/>
                          </a:solidFill>
                          <a:latin typeface="Arial" pitchFamily="34" charset="0"/>
                          <a:ea typeface="+mn-ea"/>
                          <a:cs typeface="Arial" pitchFamily="34" charset="0"/>
                          <a:sym typeface="Helvetica" pitchFamily="34" charset="0"/>
                        </a:rPr>
                        <a:t>School Upgrades</a:t>
                      </a:r>
                      <a:r>
                        <a:rPr lang="en-US" sz="1600" kern="1200" dirty="0" smtClean="0">
                          <a:solidFill>
                            <a:schemeClr val="dk1"/>
                          </a:solidFill>
                          <a:latin typeface="Arial" pitchFamily="34" charset="0"/>
                          <a:ea typeface="+mn-ea"/>
                          <a:cs typeface="Arial" pitchFamily="34" charset="0"/>
                          <a:sym typeface="Helvetica" pitchFamily="34" charset="0"/>
                        </a:rPr>
                        <a:t>………………………………………………………..</a:t>
                      </a:r>
                      <a:endParaRPr lang="en-US" sz="1000" kern="1200" dirty="0" smtClean="0">
                        <a:solidFill>
                          <a:schemeClr val="dk1"/>
                        </a:solidFill>
                        <a:latin typeface="Arial" pitchFamily="34" charset="0"/>
                        <a:ea typeface="+mn-ea"/>
                        <a:cs typeface="Arial" pitchFamily="34" charset="0"/>
                        <a:sym typeface="Helvetica" pitchFamily="34" charset="0"/>
                      </a:endParaRPr>
                    </a:p>
                    <a:p>
                      <a:pPr marL="457200" lvl="1" indent="-173038">
                        <a:lnSpc>
                          <a:spcPct val="150000"/>
                        </a:lnSpc>
                        <a:buFont typeface="Arial" pitchFamily="34" charset="0"/>
                        <a:buChar char="•"/>
                      </a:pPr>
                      <a:r>
                        <a:rPr lang="en-US" sz="1600" kern="1200" dirty="0" smtClean="0">
                          <a:solidFill>
                            <a:schemeClr val="dk1"/>
                          </a:solidFill>
                          <a:latin typeface="Arial" pitchFamily="34" charset="0"/>
                          <a:ea typeface="+mn-ea"/>
                          <a:cs typeface="Arial" pitchFamily="34" charset="0"/>
                          <a:sym typeface="Helvetica" pitchFamily="34" charset="0"/>
                        </a:rPr>
                        <a:t>Infrastructure Upgrade ………………………………………........</a:t>
                      </a:r>
                    </a:p>
                    <a:p>
                      <a:pPr marL="457200" lvl="1" indent="-173038">
                        <a:lnSpc>
                          <a:spcPct val="150000"/>
                        </a:lnSpc>
                        <a:buFont typeface="Arial" pitchFamily="34" charset="0"/>
                        <a:buChar char="•"/>
                      </a:pPr>
                      <a:r>
                        <a:rPr lang="en-US" sz="1600" kern="1200" dirty="0" smtClean="0">
                          <a:solidFill>
                            <a:schemeClr val="dk1"/>
                          </a:solidFill>
                          <a:latin typeface="Arial" pitchFamily="34" charset="0"/>
                          <a:ea typeface="+mn-ea"/>
                          <a:cs typeface="Arial" pitchFamily="34" charset="0"/>
                          <a:sym typeface="Helvetica" pitchFamily="34" charset="0"/>
                        </a:rPr>
                        <a:t>E-Rate Match FY-13-14	(10% &amp; Ineligible items) …………….   </a:t>
                      </a:r>
                    </a:p>
                    <a:p>
                      <a:pPr marL="457200" lvl="1" indent="-173038">
                        <a:lnSpc>
                          <a:spcPct val="150000"/>
                        </a:lnSpc>
                        <a:buFont typeface="Arial" pitchFamily="34" charset="0"/>
                        <a:buChar char="•"/>
                      </a:pPr>
                      <a:r>
                        <a:rPr lang="en-US" sz="1600" kern="1200" dirty="0" smtClean="0">
                          <a:solidFill>
                            <a:schemeClr val="dk1"/>
                          </a:solidFill>
                          <a:latin typeface="Arial" pitchFamily="34" charset="0"/>
                          <a:ea typeface="+mn-ea"/>
                          <a:cs typeface="Arial" pitchFamily="34" charset="0"/>
                          <a:sym typeface="Helvetica" pitchFamily="34" charset="0"/>
                        </a:rPr>
                        <a:t>Interactive Devices ……………………………………................</a:t>
                      </a:r>
                    </a:p>
                  </a:txBody>
                  <a:tcPr marL="91432" marR="91432" marT="45726" marB="45726">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r">
                        <a:lnSpc>
                          <a:spcPct val="150000"/>
                        </a:lnSpc>
                      </a:pPr>
                      <a:r>
                        <a:rPr lang="en-US" sz="1600" b="1" dirty="0" smtClean="0">
                          <a:solidFill>
                            <a:schemeClr val="tx1"/>
                          </a:solidFill>
                          <a:latin typeface="Arial" pitchFamily="34" charset="0"/>
                          <a:cs typeface="Arial" pitchFamily="34" charset="0"/>
                        </a:rPr>
                        <a:t>$82,000,000</a:t>
                      </a:r>
                    </a:p>
                    <a:p>
                      <a:pPr algn="r">
                        <a:lnSpc>
                          <a:spcPct val="150000"/>
                        </a:lnSpc>
                      </a:pPr>
                      <a:r>
                        <a:rPr lang="en-US" sz="1600" b="1" dirty="0" smtClean="0">
                          <a:solidFill>
                            <a:schemeClr val="tx1"/>
                          </a:solidFill>
                          <a:latin typeface="Arial" pitchFamily="34" charset="0"/>
                          <a:cs typeface="Arial" pitchFamily="34" charset="0"/>
                        </a:rPr>
                        <a:t>$38,000,000</a:t>
                      </a:r>
                    </a:p>
                    <a:p>
                      <a:pPr algn="r">
                        <a:lnSpc>
                          <a:spcPct val="150000"/>
                        </a:lnSpc>
                      </a:pPr>
                      <a:r>
                        <a:rPr lang="en-US" sz="1600" b="1" dirty="0" smtClean="0">
                          <a:solidFill>
                            <a:schemeClr val="tx1"/>
                          </a:solidFill>
                          <a:latin typeface="Arial" pitchFamily="34" charset="0"/>
                          <a:cs typeface="Arial" pitchFamily="34" charset="0"/>
                        </a:rPr>
                        <a:t>$6,000,000</a:t>
                      </a:r>
                    </a:p>
                    <a:p>
                      <a:pPr algn="r">
                        <a:lnSpc>
                          <a:spcPct val="150000"/>
                        </a:lnSpc>
                      </a:pPr>
                      <a:r>
                        <a:rPr lang="en-US" sz="1600" b="1" dirty="0" smtClean="0">
                          <a:solidFill>
                            <a:schemeClr val="tx1"/>
                          </a:solidFill>
                          <a:latin typeface="Arial" pitchFamily="34" charset="0"/>
                          <a:cs typeface="Arial" pitchFamily="34" charset="0"/>
                        </a:rPr>
                        <a:t>$38,000,000</a:t>
                      </a:r>
                      <a:endParaRPr lang="en-US" sz="1600" b="1" dirty="0">
                        <a:solidFill>
                          <a:schemeClr val="tx1"/>
                        </a:solidFill>
                        <a:latin typeface="Arial" pitchFamily="34" charset="0"/>
                        <a:cs typeface="Arial" pitchFamily="34" charset="0"/>
                      </a:endParaRPr>
                    </a:p>
                  </a:txBody>
                  <a:tcPr marL="91432" marR="91432" marT="45726" marB="45726">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r>
              <a:tr h="823062">
                <a:tc>
                  <a:txBody>
                    <a:bodyPr/>
                    <a:lstStyle/>
                    <a:p>
                      <a:pPr>
                        <a:lnSpc>
                          <a:spcPct val="150000"/>
                        </a:lnSpc>
                      </a:pPr>
                      <a:r>
                        <a:rPr lang="en-US" sz="1600" b="1" kern="1200" dirty="0" smtClean="0">
                          <a:solidFill>
                            <a:schemeClr val="dk1"/>
                          </a:solidFill>
                          <a:latin typeface="Arial" pitchFamily="34" charset="0"/>
                          <a:ea typeface="+mn-ea"/>
                          <a:cs typeface="Arial" pitchFamily="34" charset="0"/>
                          <a:sym typeface="Helvetica" pitchFamily="34" charset="0"/>
                        </a:rPr>
                        <a:t>School Upgrades Non-Bond Funded</a:t>
                      </a:r>
                    </a:p>
                    <a:p>
                      <a:pPr marL="457200" lvl="1" indent="-173038">
                        <a:lnSpc>
                          <a:spcPct val="150000"/>
                        </a:lnSpc>
                        <a:buFont typeface="Arial" pitchFamily="34" charset="0"/>
                        <a:buChar char="•"/>
                      </a:pPr>
                      <a:r>
                        <a:rPr lang="en-US" sz="1600" kern="1200" dirty="0" smtClean="0">
                          <a:solidFill>
                            <a:schemeClr val="dk1"/>
                          </a:solidFill>
                          <a:latin typeface="Arial" pitchFamily="34" charset="0"/>
                          <a:ea typeface="+mn-ea"/>
                          <a:cs typeface="Arial" pitchFamily="34" charset="0"/>
                          <a:sym typeface="Helvetica" pitchFamily="34" charset="0"/>
                        </a:rPr>
                        <a:t>Computers……………………………………………………........</a:t>
                      </a:r>
                    </a:p>
                  </a:txBody>
                  <a:tcPr marL="91432" marR="91432" marT="45726" marB="45726">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lnSpc>
                          <a:spcPct val="150000"/>
                        </a:lnSpc>
                      </a:pPr>
                      <a:endParaRPr lang="en-US" sz="1600" b="1" dirty="0" smtClean="0">
                        <a:solidFill>
                          <a:schemeClr val="tx1"/>
                        </a:solidFill>
                        <a:latin typeface="Arial" pitchFamily="34" charset="0"/>
                        <a:cs typeface="Arial" pitchFamily="34" charset="0"/>
                      </a:endParaRPr>
                    </a:p>
                    <a:p>
                      <a:pPr algn="r">
                        <a:lnSpc>
                          <a:spcPct val="150000"/>
                        </a:lnSpc>
                      </a:pPr>
                      <a:r>
                        <a:rPr lang="en-US" sz="1600" b="1" dirty="0" smtClean="0">
                          <a:solidFill>
                            <a:schemeClr val="tx1"/>
                          </a:solidFill>
                          <a:latin typeface="Arial" pitchFamily="34" charset="0"/>
                          <a:cs typeface="Arial" pitchFamily="34" charset="0"/>
                        </a:rPr>
                        <a:t>$63,450,000</a:t>
                      </a:r>
                      <a:endParaRPr lang="en-US" sz="1600" b="1" dirty="0">
                        <a:solidFill>
                          <a:schemeClr val="tx1"/>
                        </a:solidFill>
                        <a:latin typeface="Arial" pitchFamily="34" charset="0"/>
                        <a:cs typeface="Arial" pitchFamily="34" charset="0"/>
                      </a:endParaRPr>
                    </a:p>
                  </a:txBody>
                  <a:tcPr marL="91432" marR="91432" marT="45726" marB="45726">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r h="1188867">
                <a:tc>
                  <a:txBody>
                    <a:bodyPr/>
                    <a:lstStyle/>
                    <a:p>
                      <a:pPr>
                        <a:lnSpc>
                          <a:spcPct val="150000"/>
                        </a:lnSpc>
                      </a:pPr>
                      <a:r>
                        <a:rPr lang="en-US" sz="1600" b="1" kern="1200" dirty="0" smtClean="0">
                          <a:solidFill>
                            <a:schemeClr val="dk1"/>
                          </a:solidFill>
                          <a:latin typeface="Arial" pitchFamily="34" charset="0"/>
                          <a:ea typeface="+mn-ea"/>
                          <a:cs typeface="Arial" pitchFamily="34" charset="0"/>
                          <a:sym typeface="Helvetica" pitchFamily="34" charset="0"/>
                        </a:rPr>
                        <a:t>NOTES</a:t>
                      </a:r>
                    </a:p>
                    <a:p>
                      <a:pPr marL="457200" lvl="1" indent="-173038">
                        <a:lnSpc>
                          <a:spcPct val="150000"/>
                        </a:lnSpc>
                        <a:buFont typeface="Arial" pitchFamily="34" charset="0"/>
                        <a:buChar char="•"/>
                      </a:pPr>
                      <a:r>
                        <a:rPr lang="en-US" sz="1600" kern="1200" dirty="0" smtClean="0">
                          <a:solidFill>
                            <a:schemeClr val="dk1"/>
                          </a:solidFill>
                          <a:latin typeface="Arial" pitchFamily="34" charset="0"/>
                          <a:ea typeface="+mn-ea"/>
                          <a:cs typeface="Arial" pitchFamily="34" charset="0"/>
                          <a:sym typeface="Helvetica" pitchFamily="34" charset="0"/>
                        </a:rPr>
                        <a:t>$46M total request for e-rate year 16</a:t>
                      </a:r>
                    </a:p>
                    <a:p>
                      <a:pPr marL="457200" lvl="1" indent="-173038">
                        <a:lnSpc>
                          <a:spcPct val="150000"/>
                        </a:lnSpc>
                        <a:buFont typeface="Arial" pitchFamily="34" charset="0"/>
                        <a:buChar char="•"/>
                      </a:pPr>
                      <a:r>
                        <a:rPr lang="en-US" sz="1600" kern="1200" dirty="0" smtClean="0">
                          <a:solidFill>
                            <a:schemeClr val="dk1"/>
                          </a:solidFill>
                          <a:latin typeface="Arial" pitchFamily="34" charset="0"/>
                          <a:ea typeface="+mn-ea"/>
                          <a:cs typeface="Arial" pitchFamily="34" charset="0"/>
                          <a:sym typeface="Helvetica" pitchFamily="34" charset="0"/>
                        </a:rPr>
                        <a:t>$24.5M to complete infrastructure if 90% schools are funded</a:t>
                      </a:r>
                    </a:p>
                  </a:txBody>
                  <a:tcPr marL="91432" marR="91432" marT="45726" marB="45726">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lnSpc>
                          <a:spcPct val="150000"/>
                        </a:lnSpc>
                      </a:pPr>
                      <a:endParaRPr lang="en-US" sz="1600" b="1" dirty="0">
                        <a:solidFill>
                          <a:schemeClr val="tx1"/>
                        </a:solidFill>
                        <a:latin typeface="Arial" pitchFamily="34" charset="0"/>
                        <a:cs typeface="Arial" pitchFamily="34" charset="0"/>
                      </a:endParaRPr>
                    </a:p>
                  </a:txBody>
                  <a:tcPr marL="91432" marR="91432" marT="45726" marB="45726">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28600" y="274638"/>
            <a:ext cx="8610600" cy="1143000"/>
          </a:xfrm>
        </p:spPr>
        <p:txBody>
          <a:bodyPr/>
          <a:lstStyle/>
          <a:p>
            <a:r>
              <a:rPr lang="en-US" altLang="en-US" sz="3200" b="1" smtClean="0">
                <a:solidFill>
                  <a:srgbClr val="3C8C93"/>
                </a:solidFill>
                <a:latin typeface="Helvetica" pitchFamily="34" charset="0"/>
                <a:sym typeface="Helvetica" pitchFamily="34" charset="0"/>
              </a:rPr>
              <a:t>Going Wireless: What You Need to Know</a:t>
            </a:r>
            <a:endParaRPr lang="en-US" altLang="en-US" sz="3200" b="1" smtClean="0"/>
          </a:p>
        </p:txBody>
      </p:sp>
      <p:sp>
        <p:nvSpPr>
          <p:cNvPr id="3" name="Content Placeholder 2"/>
          <p:cNvSpPr>
            <a:spLocks noGrp="1"/>
          </p:cNvSpPr>
          <p:nvPr>
            <p:ph idx="1"/>
          </p:nvPr>
        </p:nvSpPr>
        <p:spPr/>
        <p:txBody>
          <a:bodyPr rtlCol="0">
            <a:normAutofit fontScale="77500" lnSpcReduction="20000"/>
          </a:bodyPr>
          <a:lstStyle/>
          <a:p>
            <a:pPr fontAlgn="auto">
              <a:spcAft>
                <a:spcPts val="0"/>
              </a:spcAft>
              <a:defRPr/>
            </a:pPr>
            <a:r>
              <a:rPr lang="en-US" b="1" dirty="0"/>
              <a:t>What Is a Wireless Network?</a:t>
            </a:r>
            <a:endParaRPr lang="en-US" dirty="0"/>
          </a:p>
          <a:p>
            <a:pPr lvl="1" fontAlgn="auto">
              <a:spcAft>
                <a:spcPts val="0"/>
              </a:spcAft>
              <a:defRPr/>
            </a:pPr>
            <a:r>
              <a:rPr lang="en-US" dirty="0" smtClean="0"/>
              <a:t>A </a:t>
            </a:r>
            <a:r>
              <a:rPr lang="en-US" dirty="0"/>
              <a:t>wireless local-area network (LAN) uses radio waves to connect devices such as laptops to the Internet and to our district business network and its applications.  </a:t>
            </a:r>
            <a:endParaRPr lang="en-US" dirty="0" smtClean="0"/>
          </a:p>
          <a:p>
            <a:pPr lvl="1" fontAlgn="auto">
              <a:spcAft>
                <a:spcPts val="0"/>
              </a:spcAft>
              <a:defRPr/>
            </a:pPr>
            <a:r>
              <a:rPr lang="en-US" dirty="0" smtClean="0"/>
              <a:t>When </a:t>
            </a:r>
            <a:r>
              <a:rPr lang="en-US" dirty="0"/>
              <a:t>students, staff, or visitors connect a laptop to a Wi-Fi hotspot at a school they are connecting to that school's wireless network.</a:t>
            </a:r>
          </a:p>
          <a:p>
            <a:pPr fontAlgn="auto">
              <a:spcAft>
                <a:spcPts val="0"/>
              </a:spcAft>
              <a:defRPr/>
            </a:pPr>
            <a:r>
              <a:rPr lang="en-US" b="1" dirty="0" smtClean="0"/>
              <a:t>What </a:t>
            </a:r>
            <a:r>
              <a:rPr lang="en-US" b="1" dirty="0"/>
              <a:t>Is a Wireless Network? Catching Up with Wired Networks</a:t>
            </a:r>
            <a:endParaRPr lang="en-US" dirty="0"/>
          </a:p>
          <a:p>
            <a:pPr lvl="1" fontAlgn="auto">
              <a:spcAft>
                <a:spcPts val="0"/>
              </a:spcAft>
              <a:defRPr/>
            </a:pPr>
            <a:r>
              <a:rPr lang="en-US" dirty="0" smtClean="0"/>
              <a:t>Some may believe </a:t>
            </a:r>
            <a:r>
              <a:rPr lang="en-US" dirty="0"/>
              <a:t>wired networks </a:t>
            </a:r>
            <a:r>
              <a:rPr lang="en-US" dirty="0" smtClean="0"/>
              <a:t>are </a:t>
            </a:r>
            <a:r>
              <a:rPr lang="en-US" dirty="0"/>
              <a:t>faster and more secure than wireless networks. </a:t>
            </a:r>
            <a:endParaRPr lang="en-US" dirty="0" smtClean="0"/>
          </a:p>
          <a:p>
            <a:pPr lvl="1" fontAlgn="auto">
              <a:spcAft>
                <a:spcPts val="0"/>
              </a:spcAft>
              <a:defRPr/>
            </a:pPr>
            <a:r>
              <a:rPr lang="en-US" dirty="0" smtClean="0"/>
              <a:t>Continual </a:t>
            </a:r>
            <a:r>
              <a:rPr lang="en-US" dirty="0"/>
              <a:t>enhancements to wireless networking standards and technologies have eroded those speed and security differences.</a:t>
            </a:r>
          </a:p>
          <a:p>
            <a:pPr fontAlgn="auto">
              <a:spcAft>
                <a:spcPts val="0"/>
              </a:spcAft>
              <a:defRP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28600" y="274638"/>
            <a:ext cx="8610600" cy="1143000"/>
          </a:xfrm>
        </p:spPr>
        <p:txBody>
          <a:bodyPr/>
          <a:lstStyle/>
          <a:p>
            <a:r>
              <a:rPr lang="en-US" altLang="en-US" sz="3200" b="1" smtClean="0">
                <a:solidFill>
                  <a:srgbClr val="3C8C93"/>
                </a:solidFill>
                <a:latin typeface="Helvetica" pitchFamily="34" charset="0"/>
                <a:sym typeface="Helvetica" pitchFamily="34" charset="0"/>
              </a:rPr>
              <a:t>Our Wireless Project – Largest in the US!</a:t>
            </a:r>
            <a:endParaRPr lang="en-US" altLang="en-US" sz="3200" b="1" smtClean="0"/>
          </a:p>
        </p:txBody>
      </p:sp>
      <p:sp>
        <p:nvSpPr>
          <p:cNvPr id="3" name="Content Placeholder 2"/>
          <p:cNvSpPr>
            <a:spLocks noGrp="1"/>
          </p:cNvSpPr>
          <p:nvPr>
            <p:ph idx="1"/>
          </p:nvPr>
        </p:nvSpPr>
        <p:spPr/>
        <p:txBody>
          <a:bodyPr rtlCol="0">
            <a:normAutofit fontScale="47500" lnSpcReduction="20000"/>
          </a:bodyPr>
          <a:lstStyle/>
          <a:p>
            <a:pPr fontAlgn="auto">
              <a:spcAft>
                <a:spcPts val="0"/>
              </a:spcAft>
              <a:defRPr/>
            </a:pPr>
            <a:r>
              <a:rPr lang="en-US" sz="3400" b="1" dirty="0" smtClean="0"/>
              <a:t>MDCPS</a:t>
            </a:r>
            <a:endParaRPr lang="en-US" sz="3400" b="1" dirty="0"/>
          </a:p>
          <a:p>
            <a:pPr lvl="1" fontAlgn="auto">
              <a:spcAft>
                <a:spcPts val="0"/>
              </a:spcAft>
              <a:buFont typeface="Wingdings" pitchFamily="2" charset="2"/>
              <a:buChar char="ü"/>
              <a:defRPr/>
            </a:pPr>
            <a:r>
              <a:rPr lang="en-US" sz="3400" b="1" dirty="0"/>
              <a:t>370,000+ Students</a:t>
            </a:r>
          </a:p>
          <a:p>
            <a:pPr lvl="1" fontAlgn="auto">
              <a:spcAft>
                <a:spcPts val="0"/>
              </a:spcAft>
              <a:buFont typeface="Wingdings" pitchFamily="2" charset="2"/>
              <a:buChar char="ü"/>
              <a:defRPr/>
            </a:pPr>
            <a:r>
              <a:rPr lang="en-US" sz="3400" b="1" dirty="0"/>
              <a:t>23,000+ Teachers</a:t>
            </a:r>
          </a:p>
          <a:p>
            <a:pPr lvl="1" fontAlgn="auto">
              <a:spcAft>
                <a:spcPts val="0"/>
              </a:spcAft>
              <a:buFont typeface="Wingdings" pitchFamily="2" charset="2"/>
              <a:buChar char="ü"/>
              <a:defRPr/>
            </a:pPr>
            <a:r>
              <a:rPr lang="en-US" sz="3400" b="1" dirty="0"/>
              <a:t>350+ Schools</a:t>
            </a:r>
          </a:p>
          <a:p>
            <a:pPr lvl="1" fontAlgn="auto">
              <a:spcAft>
                <a:spcPts val="0"/>
              </a:spcAft>
              <a:buFont typeface="Wingdings" pitchFamily="2" charset="2"/>
              <a:buChar char="ü"/>
              <a:defRPr/>
            </a:pPr>
            <a:r>
              <a:rPr lang="en-US" sz="3400" b="1" dirty="0"/>
              <a:t>11,000 </a:t>
            </a:r>
            <a:r>
              <a:rPr lang="en-US" sz="3400" b="1" dirty="0" smtClean="0"/>
              <a:t>Access </a:t>
            </a:r>
            <a:r>
              <a:rPr lang="en-US" sz="3400" b="1" dirty="0"/>
              <a:t>Points &amp; 270 </a:t>
            </a:r>
            <a:r>
              <a:rPr lang="en-US" sz="3400" b="1" dirty="0" smtClean="0"/>
              <a:t>Controllers</a:t>
            </a:r>
            <a:endParaRPr lang="en-US" sz="3400" b="1" dirty="0"/>
          </a:p>
          <a:p>
            <a:pPr lvl="1" fontAlgn="auto">
              <a:spcAft>
                <a:spcPts val="0"/>
              </a:spcAft>
              <a:buFont typeface="Wingdings" pitchFamily="2" charset="2"/>
              <a:buChar char="ü"/>
              <a:defRPr/>
            </a:pPr>
            <a:r>
              <a:rPr lang="en-US" sz="3400" b="1" dirty="0"/>
              <a:t>By Spring 2014, </a:t>
            </a:r>
            <a:r>
              <a:rPr lang="en-US" sz="3400" b="1" dirty="0" smtClean="0"/>
              <a:t>17,700</a:t>
            </a:r>
            <a:r>
              <a:rPr lang="en-US" sz="3400" b="1" dirty="0"/>
              <a:t>+ Access Points &amp; </a:t>
            </a:r>
            <a:r>
              <a:rPr lang="en-US" sz="3400" b="1" dirty="0" smtClean="0"/>
              <a:t>400+ </a:t>
            </a:r>
            <a:r>
              <a:rPr lang="en-US" sz="3400" b="1" dirty="0"/>
              <a:t>C</a:t>
            </a:r>
            <a:r>
              <a:rPr lang="en-US" sz="3400" b="1" dirty="0" smtClean="0"/>
              <a:t>ontrollers </a:t>
            </a:r>
            <a:r>
              <a:rPr lang="en-US" sz="3400" b="1" dirty="0"/>
              <a:t>to be </a:t>
            </a:r>
            <a:r>
              <a:rPr lang="en-US" sz="3400" b="1" dirty="0" smtClean="0"/>
              <a:t>deployed</a:t>
            </a:r>
            <a:endParaRPr lang="en-US" sz="3400" dirty="0"/>
          </a:p>
          <a:p>
            <a:pPr fontAlgn="auto">
              <a:spcAft>
                <a:spcPts val="0"/>
              </a:spcAft>
              <a:defRPr/>
            </a:pPr>
            <a:endParaRPr lang="en-US" dirty="0" smtClean="0"/>
          </a:p>
          <a:p>
            <a:pPr fontAlgn="auto">
              <a:spcAft>
                <a:spcPts val="0"/>
              </a:spcAft>
              <a:defRPr/>
            </a:pPr>
            <a:r>
              <a:rPr lang="en-US" dirty="0" smtClean="0"/>
              <a:t> </a:t>
            </a:r>
            <a:r>
              <a:rPr lang="en-US" b="1" dirty="0"/>
              <a:t>Philadelphia </a:t>
            </a:r>
            <a:r>
              <a:rPr lang="en-US" b="1" dirty="0" smtClean="0"/>
              <a:t>, PA Public </a:t>
            </a:r>
            <a:r>
              <a:rPr lang="en-US" b="1" dirty="0"/>
              <a:t>Schools</a:t>
            </a:r>
          </a:p>
          <a:p>
            <a:pPr lvl="1" fontAlgn="auto">
              <a:spcAft>
                <a:spcPts val="0"/>
              </a:spcAft>
              <a:buFont typeface="Wingdings" pitchFamily="2" charset="2"/>
              <a:buChar char="ü"/>
              <a:defRPr/>
            </a:pPr>
            <a:r>
              <a:rPr lang="en-US" dirty="0"/>
              <a:t>175,000+ Students</a:t>
            </a:r>
          </a:p>
          <a:p>
            <a:pPr lvl="1" fontAlgn="auto">
              <a:spcAft>
                <a:spcPts val="0"/>
              </a:spcAft>
              <a:buFont typeface="Wingdings" pitchFamily="2" charset="2"/>
              <a:buChar char="ü"/>
              <a:defRPr/>
            </a:pPr>
            <a:r>
              <a:rPr lang="en-US" dirty="0" smtClean="0"/>
              <a:t>11,000+ </a:t>
            </a:r>
            <a:r>
              <a:rPr lang="en-US" dirty="0"/>
              <a:t>Teachers</a:t>
            </a:r>
          </a:p>
          <a:p>
            <a:pPr lvl="1" fontAlgn="auto">
              <a:spcAft>
                <a:spcPts val="0"/>
              </a:spcAft>
              <a:buFont typeface="Wingdings" pitchFamily="2" charset="2"/>
              <a:buChar char="ü"/>
              <a:defRPr/>
            </a:pPr>
            <a:r>
              <a:rPr lang="en-US" dirty="0"/>
              <a:t>200 Schools</a:t>
            </a:r>
          </a:p>
          <a:p>
            <a:pPr lvl="1" fontAlgn="auto">
              <a:spcAft>
                <a:spcPts val="0"/>
              </a:spcAft>
              <a:buFont typeface="Wingdings" pitchFamily="2" charset="2"/>
              <a:buChar char="ü"/>
              <a:defRPr/>
            </a:pPr>
            <a:r>
              <a:rPr lang="en-US" dirty="0"/>
              <a:t>Installed: 16,600 Access Points &amp; 280 Controllers</a:t>
            </a:r>
          </a:p>
          <a:p>
            <a:pPr lvl="1" fontAlgn="auto">
              <a:spcAft>
                <a:spcPts val="0"/>
              </a:spcAft>
              <a:buFont typeface="Wingdings" pitchFamily="2" charset="2"/>
              <a:buChar char="ü"/>
              <a:defRPr/>
            </a:pPr>
            <a:endParaRPr lang="en-US" dirty="0"/>
          </a:p>
          <a:p>
            <a:pPr fontAlgn="auto">
              <a:spcAft>
                <a:spcPts val="0"/>
              </a:spcAft>
              <a:defRPr/>
            </a:pPr>
            <a:r>
              <a:rPr lang="en-US" dirty="0"/>
              <a:t> </a:t>
            </a:r>
            <a:r>
              <a:rPr lang="en-US" b="1" dirty="0" smtClean="0"/>
              <a:t>Clark </a:t>
            </a:r>
            <a:r>
              <a:rPr lang="en-US" b="1" dirty="0"/>
              <a:t>County, </a:t>
            </a:r>
            <a:r>
              <a:rPr lang="en-US" b="1" dirty="0" smtClean="0"/>
              <a:t>NV Public </a:t>
            </a:r>
            <a:r>
              <a:rPr lang="en-US" b="1" dirty="0"/>
              <a:t>Schools</a:t>
            </a:r>
          </a:p>
          <a:p>
            <a:pPr lvl="1" fontAlgn="auto">
              <a:spcAft>
                <a:spcPts val="0"/>
              </a:spcAft>
              <a:buFont typeface="Wingdings" panose="05000000000000000000" pitchFamily="2" charset="2"/>
              <a:buChar char="ü"/>
              <a:defRPr/>
            </a:pPr>
            <a:r>
              <a:rPr lang="en-US" dirty="0" smtClean="0"/>
              <a:t>318,000+ Students</a:t>
            </a:r>
          </a:p>
          <a:p>
            <a:pPr lvl="1" fontAlgn="auto">
              <a:spcAft>
                <a:spcPts val="0"/>
              </a:spcAft>
              <a:buFont typeface="Wingdings" panose="05000000000000000000" pitchFamily="2" charset="2"/>
              <a:buChar char="ü"/>
              <a:defRPr/>
            </a:pPr>
            <a:r>
              <a:rPr lang="en-US" dirty="0" smtClean="0"/>
              <a:t>15,000+ Teachers</a:t>
            </a:r>
          </a:p>
          <a:p>
            <a:pPr lvl="1" fontAlgn="auto">
              <a:spcAft>
                <a:spcPts val="0"/>
              </a:spcAft>
              <a:buFont typeface="Wingdings" panose="05000000000000000000" pitchFamily="2" charset="2"/>
              <a:buChar char="ü"/>
              <a:defRPr/>
            </a:pPr>
            <a:r>
              <a:rPr lang="en-US" dirty="0" smtClean="0"/>
              <a:t>370 Schools: 140 </a:t>
            </a:r>
            <a:r>
              <a:rPr lang="en-US" dirty="0"/>
              <a:t>schools deployed</a:t>
            </a:r>
          </a:p>
          <a:p>
            <a:pPr lvl="1" fontAlgn="auto">
              <a:spcAft>
                <a:spcPts val="0"/>
              </a:spcAft>
              <a:buFont typeface="Wingdings" panose="05000000000000000000" pitchFamily="2" charset="2"/>
              <a:buChar char="ü"/>
              <a:defRPr/>
            </a:pPr>
            <a:r>
              <a:rPr lang="en-US" dirty="0" smtClean="0"/>
              <a:t>4,800 Access Points &amp; 100 Controllers</a:t>
            </a:r>
            <a:endParaRPr lang="en-US" dirty="0"/>
          </a:p>
          <a:p>
            <a:pPr lvl="1" fontAlgn="auto">
              <a:spcAft>
                <a:spcPts val="0"/>
              </a:spcAft>
              <a:buFont typeface="Wingdings" panose="05000000000000000000" pitchFamily="2" charset="2"/>
              <a:buChar char="ü"/>
              <a:defRPr/>
            </a:pPr>
            <a:r>
              <a:rPr lang="en-US" dirty="0"/>
              <a:t>Once fully </a:t>
            </a:r>
            <a:r>
              <a:rPr lang="en-US" dirty="0" smtClean="0"/>
              <a:t>deployed: Additional </a:t>
            </a:r>
            <a:r>
              <a:rPr lang="en-US" dirty="0"/>
              <a:t>190 </a:t>
            </a:r>
            <a:r>
              <a:rPr lang="en-US" dirty="0" smtClean="0"/>
              <a:t>Controllers</a:t>
            </a:r>
            <a:r>
              <a:rPr lang="en-US" dirty="0"/>
              <a:t>, 10,000 Access Points</a:t>
            </a:r>
          </a:p>
          <a:p>
            <a:pPr fontAlgn="auto">
              <a:spcAft>
                <a:spcPts val="0"/>
              </a:spcAft>
              <a:defRPr/>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28600" y="274638"/>
            <a:ext cx="8610600" cy="1143000"/>
          </a:xfrm>
        </p:spPr>
        <p:txBody>
          <a:bodyPr/>
          <a:lstStyle/>
          <a:p>
            <a:r>
              <a:rPr lang="en-US" altLang="en-US" sz="3200" b="1" smtClean="0">
                <a:solidFill>
                  <a:srgbClr val="3C8C93"/>
                </a:solidFill>
                <a:latin typeface="Helvetica" pitchFamily="34" charset="0"/>
                <a:sym typeface="Helvetica" pitchFamily="34" charset="0"/>
              </a:rPr>
              <a:t>Success or Failure – We Are in Control</a:t>
            </a:r>
            <a:endParaRPr lang="en-US" altLang="en-US" sz="3200" b="1" smtClean="0"/>
          </a:p>
        </p:txBody>
      </p:sp>
      <p:pic>
        <p:nvPicPr>
          <p:cNvPr id="1638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13050" y="1066800"/>
            <a:ext cx="3517900" cy="15795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0" y="3048000"/>
            <a:ext cx="8305800" cy="3416300"/>
          </a:xfrm>
          <a:prstGeom prst="rect">
            <a:avLst/>
          </a:prstGeom>
        </p:spPr>
        <p:txBody>
          <a:bodyPr>
            <a:spAutoFit/>
          </a:bodyPr>
          <a:lstStyle/>
          <a:p>
            <a:pPr marL="285750" indent="-285750" fontAlgn="auto">
              <a:spcBef>
                <a:spcPts val="0"/>
              </a:spcBef>
              <a:spcAft>
                <a:spcPts val="0"/>
              </a:spcAft>
              <a:buFont typeface="Arial" panose="020B0604020202020204" pitchFamily="34" charset="0"/>
              <a:buChar char="•"/>
              <a:defRPr/>
            </a:pPr>
            <a:r>
              <a:rPr lang="en-US" b="1" dirty="0">
                <a:latin typeface="+mn-lt"/>
                <a:cs typeface="+mn-cs"/>
              </a:rPr>
              <a:t>Bandwidth Management  </a:t>
            </a:r>
            <a:r>
              <a:rPr lang="en-US" dirty="0">
                <a:latin typeface="+mn-lt"/>
                <a:cs typeface="+mn-cs"/>
                <a:sym typeface="Wingdings" pitchFamily="2" charset="2"/>
              </a:rPr>
              <a:t>  Planning for the demand on the network</a:t>
            </a:r>
            <a:endParaRPr lang="en-US" dirty="0">
              <a:latin typeface="+mn-lt"/>
              <a:cs typeface="+mn-cs"/>
            </a:endParaRPr>
          </a:p>
          <a:p>
            <a:pPr marL="285750" indent="-285750" fontAlgn="auto">
              <a:spcBef>
                <a:spcPts val="0"/>
              </a:spcBef>
              <a:spcAft>
                <a:spcPts val="0"/>
              </a:spcAft>
              <a:buFont typeface="Arial" panose="020B0604020202020204" pitchFamily="34" charset="0"/>
              <a:buChar char="•"/>
              <a:defRPr/>
            </a:pPr>
            <a:endParaRPr lang="en-US" dirty="0">
              <a:latin typeface="+mn-lt"/>
              <a:cs typeface="+mn-cs"/>
            </a:endParaRPr>
          </a:p>
          <a:p>
            <a:pPr marL="285750" indent="-285750" fontAlgn="auto">
              <a:spcBef>
                <a:spcPts val="0"/>
              </a:spcBef>
              <a:spcAft>
                <a:spcPts val="0"/>
              </a:spcAft>
              <a:buFont typeface="Arial" panose="020B0604020202020204" pitchFamily="34" charset="0"/>
              <a:buChar char="•"/>
              <a:defRPr/>
            </a:pPr>
            <a:r>
              <a:rPr lang="en-US" b="1" dirty="0">
                <a:latin typeface="+mn-lt"/>
                <a:cs typeface="+mn-cs"/>
              </a:rPr>
              <a:t>Class Management  </a:t>
            </a:r>
            <a:r>
              <a:rPr lang="en-US" dirty="0">
                <a:latin typeface="+mn-lt"/>
                <a:cs typeface="+mn-cs"/>
                <a:sym typeface="Wingdings" pitchFamily="2" charset="2"/>
              </a:rPr>
              <a:t> </a:t>
            </a:r>
            <a:r>
              <a:rPr lang="en-US" dirty="0">
                <a:latin typeface="+mn-lt"/>
                <a:cs typeface="+mn-cs"/>
              </a:rPr>
              <a:t> </a:t>
            </a:r>
            <a:r>
              <a:rPr lang="en-US" dirty="0" err="1">
                <a:latin typeface="+mn-lt"/>
                <a:cs typeface="+mn-cs"/>
              </a:rPr>
              <a:t>LanSchool</a:t>
            </a:r>
            <a:r>
              <a:rPr lang="en-US" dirty="0">
                <a:latin typeface="+mn-lt"/>
                <a:cs typeface="+mn-cs"/>
              </a:rPr>
              <a:t>, Carnegie Learning, On-Line Educational Videos</a:t>
            </a:r>
          </a:p>
          <a:p>
            <a:pPr marL="285750" indent="-285750" fontAlgn="auto">
              <a:spcBef>
                <a:spcPts val="0"/>
              </a:spcBef>
              <a:spcAft>
                <a:spcPts val="0"/>
              </a:spcAft>
              <a:buFont typeface="Arial" panose="020B0604020202020204" pitchFamily="34" charset="0"/>
              <a:buChar char="•"/>
              <a:defRPr/>
            </a:pPr>
            <a:endParaRPr lang="en-US" dirty="0">
              <a:latin typeface="+mn-lt"/>
              <a:cs typeface="+mn-cs"/>
            </a:endParaRPr>
          </a:p>
          <a:p>
            <a:pPr marL="285750" indent="-285750" fontAlgn="auto">
              <a:spcBef>
                <a:spcPts val="0"/>
              </a:spcBef>
              <a:spcAft>
                <a:spcPts val="0"/>
              </a:spcAft>
              <a:buFont typeface="Arial" panose="020B0604020202020204" pitchFamily="34" charset="0"/>
              <a:buChar char="•"/>
              <a:defRPr/>
            </a:pPr>
            <a:r>
              <a:rPr lang="en-US" b="1" dirty="0">
                <a:latin typeface="+mn-lt"/>
                <a:cs typeface="+mn-cs"/>
              </a:rPr>
              <a:t>Social Etiquette  </a:t>
            </a:r>
            <a:r>
              <a:rPr lang="en-US" dirty="0">
                <a:latin typeface="+mn-lt"/>
                <a:cs typeface="+mn-cs"/>
                <a:sym typeface="Wingdings" pitchFamily="2" charset="2"/>
              </a:rPr>
              <a:t></a:t>
            </a:r>
            <a:r>
              <a:rPr lang="en-US" dirty="0">
                <a:latin typeface="+mn-lt"/>
                <a:cs typeface="+mn-cs"/>
              </a:rPr>
              <a:t> </a:t>
            </a:r>
            <a:r>
              <a:rPr lang="en-US" dirty="0" err="1">
                <a:latin typeface="+mn-lt"/>
                <a:cs typeface="+mn-cs"/>
              </a:rPr>
              <a:t>WiFi</a:t>
            </a:r>
            <a:r>
              <a:rPr lang="en-US" dirty="0">
                <a:latin typeface="+mn-lt"/>
                <a:cs typeface="+mn-cs"/>
              </a:rPr>
              <a:t> Best Practices for IT, Admin, Student/Guest</a:t>
            </a:r>
          </a:p>
          <a:p>
            <a:pPr marL="285750" indent="-285750" fontAlgn="auto">
              <a:spcBef>
                <a:spcPts val="0"/>
              </a:spcBef>
              <a:spcAft>
                <a:spcPts val="0"/>
              </a:spcAft>
              <a:buFont typeface="Arial" panose="020B0604020202020204" pitchFamily="34" charset="0"/>
              <a:buChar char="•"/>
              <a:defRPr/>
            </a:pPr>
            <a:endParaRPr lang="en-US" dirty="0">
              <a:latin typeface="+mn-lt"/>
              <a:cs typeface="+mn-cs"/>
            </a:endParaRPr>
          </a:p>
          <a:p>
            <a:pPr marL="285750" indent="-285750" fontAlgn="auto">
              <a:spcBef>
                <a:spcPts val="0"/>
              </a:spcBef>
              <a:spcAft>
                <a:spcPts val="0"/>
              </a:spcAft>
              <a:buFont typeface="Arial" panose="020B0604020202020204" pitchFamily="34" charset="0"/>
              <a:buChar char="•"/>
              <a:defRPr/>
            </a:pPr>
            <a:r>
              <a:rPr lang="en-US" b="1" dirty="0">
                <a:latin typeface="+mn-lt"/>
                <a:cs typeface="+mn-cs"/>
              </a:rPr>
              <a:t>Content Management  </a:t>
            </a:r>
            <a:r>
              <a:rPr lang="en-US" dirty="0">
                <a:latin typeface="+mn-lt"/>
                <a:cs typeface="+mn-cs"/>
                <a:sym typeface="Wingdings" pitchFamily="2" charset="2"/>
              </a:rPr>
              <a:t></a:t>
            </a:r>
            <a:r>
              <a:rPr lang="en-US" dirty="0">
                <a:latin typeface="+mn-lt"/>
                <a:cs typeface="+mn-cs"/>
              </a:rPr>
              <a:t>  Radius, Firewalls, Web filtering, </a:t>
            </a:r>
            <a:r>
              <a:rPr lang="en-US" dirty="0">
                <a:latin typeface="+mn-lt"/>
                <a:cs typeface="+mn-cs"/>
              </a:rPr>
              <a:t>….</a:t>
            </a:r>
          </a:p>
          <a:p>
            <a:pPr marL="285750" indent="-285750" fontAlgn="auto">
              <a:spcBef>
                <a:spcPts val="0"/>
              </a:spcBef>
              <a:spcAft>
                <a:spcPts val="0"/>
              </a:spcAft>
              <a:buFont typeface="Arial" panose="020B0604020202020204" pitchFamily="34" charset="0"/>
              <a:buChar char="•"/>
              <a:defRPr/>
            </a:pPr>
            <a:endParaRPr lang="en-US" dirty="0">
              <a:latin typeface="+mn-lt"/>
              <a:cs typeface="+mn-cs"/>
            </a:endParaRPr>
          </a:p>
          <a:p>
            <a:pPr fontAlgn="auto">
              <a:spcBef>
                <a:spcPts val="0"/>
              </a:spcBef>
              <a:spcAft>
                <a:spcPts val="0"/>
              </a:spcAft>
              <a:defRPr/>
            </a:pPr>
            <a:r>
              <a:rPr lang="en-US" b="1" dirty="0">
                <a:latin typeface="+mn-lt"/>
                <a:cs typeface="+mn-cs"/>
              </a:rPr>
              <a:t>From here forward, success will be more about behavior and expectation management, and less about the </a:t>
            </a:r>
            <a:r>
              <a:rPr lang="en-US" b="1" dirty="0">
                <a:latin typeface="+mn-lt"/>
                <a:cs typeface="+mn-cs"/>
              </a:rPr>
              <a:t>technology.  ITS </a:t>
            </a:r>
            <a:r>
              <a:rPr lang="en-US" b="1" dirty="0">
                <a:latin typeface="+mn-lt"/>
                <a:cs typeface="+mn-cs"/>
              </a:rPr>
              <a:t>must manage this cultural shift—will take time and effort.</a:t>
            </a:r>
          </a:p>
          <a:p>
            <a:pPr marL="285750" indent="-285750" fontAlgn="auto">
              <a:spcBef>
                <a:spcPts val="0"/>
              </a:spcBef>
              <a:spcAft>
                <a:spcPts val="0"/>
              </a:spcAft>
              <a:buFont typeface="Arial" panose="020B0604020202020204" pitchFamily="34" charset="0"/>
              <a:buChar char="•"/>
              <a:defRPr/>
            </a:pPr>
            <a:endParaRPr lang="en-US" dirty="0">
              <a:latin typeface="+mn-lt"/>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8600" y="274638"/>
            <a:ext cx="8610600" cy="1143000"/>
          </a:xfrm>
        </p:spPr>
        <p:txBody>
          <a:bodyPr/>
          <a:lstStyle/>
          <a:p>
            <a:r>
              <a:rPr lang="en-US" altLang="en-US" sz="3200" b="1" smtClean="0">
                <a:solidFill>
                  <a:srgbClr val="3C8C93"/>
                </a:solidFill>
                <a:latin typeface="Helvetica" pitchFamily="34" charset="0"/>
                <a:sym typeface="Helvetica" pitchFamily="34" charset="0"/>
              </a:rPr>
              <a:t>Going Wireless: Benefits</a:t>
            </a:r>
            <a:endParaRPr lang="en-US" altLang="en-US" sz="3200" b="1" smtClean="0"/>
          </a:p>
        </p:txBody>
      </p:sp>
      <p:sp>
        <p:nvSpPr>
          <p:cNvPr id="17411" name="Content Placeholder 2"/>
          <p:cNvSpPr>
            <a:spLocks noGrp="1"/>
          </p:cNvSpPr>
          <p:nvPr>
            <p:ph idx="1"/>
          </p:nvPr>
        </p:nvSpPr>
        <p:spPr/>
        <p:txBody>
          <a:bodyPr/>
          <a:lstStyle/>
          <a:p>
            <a:r>
              <a:rPr lang="en-US" altLang="en-US" b="1" smtClean="0"/>
              <a:t>Convenience</a:t>
            </a:r>
          </a:p>
          <a:p>
            <a:pPr lvl="1"/>
            <a:r>
              <a:rPr lang="en-US" altLang="en-US" smtClean="0"/>
              <a:t>Access the district network resources from any location within the particular wireless network's coverage area or from any Wi-Fi hotspot.</a:t>
            </a:r>
          </a:p>
          <a:p>
            <a:r>
              <a:rPr lang="en-US" altLang="en-US" b="1" smtClean="0"/>
              <a:t>Mobility</a:t>
            </a:r>
          </a:p>
          <a:p>
            <a:pPr lvl="1"/>
            <a:r>
              <a:rPr lang="en-US" altLang="en-US" smtClean="0"/>
              <a:t>Users are no longer tied to their desk, as they were with a wired connection.  Students and staff can go online in conference room meetings, for example.</a:t>
            </a:r>
          </a:p>
          <a:p>
            <a:endParaRPr lang="en-US" altLang="en-US" smtClean="0"/>
          </a:p>
          <a:p>
            <a:endParaRPr lang="en-US" alt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28600" y="274638"/>
            <a:ext cx="8610600" cy="1143000"/>
          </a:xfrm>
        </p:spPr>
        <p:txBody>
          <a:bodyPr/>
          <a:lstStyle/>
          <a:p>
            <a:r>
              <a:rPr lang="en-US" altLang="en-US" sz="3200" b="1" smtClean="0">
                <a:solidFill>
                  <a:srgbClr val="3C8C93"/>
                </a:solidFill>
                <a:latin typeface="Helvetica" pitchFamily="34" charset="0"/>
                <a:sym typeface="Helvetica" pitchFamily="34" charset="0"/>
              </a:rPr>
              <a:t>Going Wireless: Benefits</a:t>
            </a:r>
            <a:endParaRPr lang="en-US" altLang="en-US" sz="3200" b="1" smtClean="0"/>
          </a:p>
        </p:txBody>
      </p:sp>
      <p:sp>
        <p:nvSpPr>
          <p:cNvPr id="18435" name="Content Placeholder 2"/>
          <p:cNvSpPr>
            <a:spLocks noGrp="1"/>
          </p:cNvSpPr>
          <p:nvPr>
            <p:ph idx="1"/>
          </p:nvPr>
        </p:nvSpPr>
        <p:spPr/>
        <p:txBody>
          <a:bodyPr/>
          <a:lstStyle/>
          <a:p>
            <a:r>
              <a:rPr lang="en-US" altLang="en-US" b="1" smtClean="0"/>
              <a:t>Productivity</a:t>
            </a:r>
          </a:p>
          <a:p>
            <a:pPr lvl="1"/>
            <a:r>
              <a:rPr lang="en-US" altLang="en-US" smtClean="0"/>
              <a:t>Wireless access to the Internet and to the district’s key applications and resources helps students and staff get the job done and encourages collaboration.</a:t>
            </a:r>
          </a:p>
          <a:p>
            <a:r>
              <a:rPr lang="en-US" altLang="en-US" b="1" smtClean="0"/>
              <a:t>Security</a:t>
            </a:r>
          </a:p>
          <a:p>
            <a:pPr lvl="1"/>
            <a:r>
              <a:rPr lang="en-US" altLang="en-US" smtClean="0"/>
              <a:t>Advances in wireless networks provide robust security protections.</a:t>
            </a:r>
          </a:p>
          <a:p>
            <a:endParaRPr lang="en-US" altLang="en-US" smtClean="0"/>
          </a:p>
          <a:p>
            <a:endParaRPr lang="en-US" alt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76200" y="274638"/>
            <a:ext cx="8915400" cy="1143000"/>
          </a:xfrm>
        </p:spPr>
        <p:txBody>
          <a:bodyPr/>
          <a:lstStyle/>
          <a:p>
            <a:r>
              <a:rPr lang="en-US" altLang="en-US" sz="3200" b="1" smtClean="0">
                <a:solidFill>
                  <a:srgbClr val="3C8C93"/>
                </a:solidFill>
                <a:latin typeface="Helvetica" pitchFamily="34" charset="0"/>
                <a:sym typeface="Helvetica" pitchFamily="34" charset="0"/>
              </a:rPr>
              <a:t>Going Wireless:  Benefits</a:t>
            </a:r>
            <a:endParaRPr lang="en-US" altLang="en-US" sz="3200" b="1" smtClean="0"/>
          </a:p>
        </p:txBody>
      </p:sp>
      <p:sp>
        <p:nvSpPr>
          <p:cNvPr id="3" name="Content Placeholder 2"/>
          <p:cNvSpPr>
            <a:spLocks noGrp="1"/>
          </p:cNvSpPr>
          <p:nvPr>
            <p:ph idx="1"/>
          </p:nvPr>
        </p:nvSpPr>
        <p:spPr/>
        <p:txBody>
          <a:bodyPr rtlCol="0">
            <a:normAutofit fontScale="92500" lnSpcReduction="10000"/>
          </a:bodyPr>
          <a:lstStyle/>
          <a:p>
            <a:pPr fontAlgn="auto">
              <a:spcAft>
                <a:spcPts val="0"/>
              </a:spcAft>
              <a:defRPr/>
            </a:pPr>
            <a:r>
              <a:rPr lang="en-US" b="1" dirty="0"/>
              <a:t>Increased mobility and collaboration</a:t>
            </a:r>
            <a:endParaRPr lang="en-US" dirty="0"/>
          </a:p>
          <a:p>
            <a:pPr lvl="1" fontAlgn="auto">
              <a:spcAft>
                <a:spcPts val="0"/>
              </a:spcAft>
              <a:defRPr/>
            </a:pPr>
            <a:r>
              <a:rPr lang="en-US" dirty="0"/>
              <a:t>Roam without losing </a:t>
            </a:r>
            <a:r>
              <a:rPr lang="en-US" dirty="0" smtClean="0"/>
              <a:t>the connection</a:t>
            </a:r>
            <a:endParaRPr lang="en-US" dirty="0"/>
          </a:p>
          <a:p>
            <a:pPr lvl="1" fontAlgn="auto">
              <a:spcAft>
                <a:spcPts val="0"/>
              </a:spcAft>
              <a:defRPr/>
            </a:pPr>
            <a:r>
              <a:rPr lang="en-US" i="1" dirty="0"/>
              <a:t>Work together </a:t>
            </a:r>
            <a:r>
              <a:rPr lang="en-US" dirty="0"/>
              <a:t>more </a:t>
            </a:r>
            <a:r>
              <a:rPr lang="en-US" dirty="0" smtClean="0"/>
              <a:t>effectively.  Everyone </a:t>
            </a:r>
            <a:r>
              <a:rPr lang="en-US" dirty="0"/>
              <a:t>in a team meeting or in small conferences having access to up-to-the minute communications, and all documents and </a:t>
            </a:r>
            <a:r>
              <a:rPr lang="en-US" dirty="0" smtClean="0"/>
              <a:t>applications.</a:t>
            </a:r>
            <a:endParaRPr lang="en-US" dirty="0"/>
          </a:p>
          <a:p>
            <a:pPr fontAlgn="auto">
              <a:spcAft>
                <a:spcPts val="0"/>
              </a:spcAft>
              <a:defRPr/>
            </a:pPr>
            <a:r>
              <a:rPr lang="en-US" b="1" dirty="0"/>
              <a:t>Better access to information</a:t>
            </a:r>
            <a:endParaRPr lang="en-US" dirty="0"/>
          </a:p>
          <a:p>
            <a:pPr lvl="1" fontAlgn="auto">
              <a:spcAft>
                <a:spcPts val="0"/>
              </a:spcAft>
              <a:defRPr/>
            </a:pPr>
            <a:r>
              <a:rPr lang="en-US" dirty="0" smtClean="0"/>
              <a:t>Wireless </a:t>
            </a:r>
            <a:r>
              <a:rPr lang="en-US" dirty="0"/>
              <a:t>LANs will allow a school or office to bring network access to areas that would be difficult to connect to a wired network. For examples, temporary portable classrooms or trailers. </a:t>
            </a:r>
          </a:p>
          <a:p>
            <a:pPr fontAlgn="auto">
              <a:spcAft>
                <a:spcPts val="0"/>
              </a:spcAft>
              <a:defRPr/>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6200" y="274638"/>
            <a:ext cx="8915400" cy="1143000"/>
          </a:xfrm>
        </p:spPr>
        <p:txBody>
          <a:bodyPr/>
          <a:lstStyle/>
          <a:p>
            <a:r>
              <a:rPr lang="en-US" altLang="en-US" sz="3200" b="1" smtClean="0">
                <a:solidFill>
                  <a:srgbClr val="3C8C93"/>
                </a:solidFill>
                <a:latin typeface="Helvetica" pitchFamily="34" charset="0"/>
                <a:sym typeface="Helvetica" pitchFamily="34" charset="0"/>
              </a:rPr>
              <a:t>Going Wireless:  Benefits</a:t>
            </a:r>
            <a:endParaRPr lang="en-US" altLang="en-US" sz="3200" b="1" smtClean="0"/>
          </a:p>
        </p:txBody>
      </p:sp>
      <p:sp>
        <p:nvSpPr>
          <p:cNvPr id="20483" name="Content Placeholder 2"/>
          <p:cNvSpPr>
            <a:spLocks noGrp="1"/>
          </p:cNvSpPr>
          <p:nvPr>
            <p:ph idx="1"/>
          </p:nvPr>
        </p:nvSpPr>
        <p:spPr/>
        <p:txBody>
          <a:bodyPr/>
          <a:lstStyle/>
          <a:p>
            <a:r>
              <a:rPr lang="en-US" altLang="en-US" b="1" smtClean="0"/>
              <a:t>Easier network expansion</a:t>
            </a:r>
            <a:endParaRPr lang="en-US" altLang="en-US" smtClean="0"/>
          </a:p>
          <a:p>
            <a:pPr lvl="1"/>
            <a:r>
              <a:rPr lang="en-US" altLang="en-US" smtClean="0"/>
              <a:t>New students or staff or if offices are reconfigured will immediately benefit from a wireless LANs. Desks can be moved and new students and or staff can be added to the network without the effort and cost required to run cables and wires.</a:t>
            </a:r>
          </a:p>
          <a:p>
            <a:r>
              <a:rPr lang="en-US" altLang="en-US" b="1" smtClean="0"/>
              <a:t>Enhanced guest access</a:t>
            </a:r>
            <a:endParaRPr lang="en-US" altLang="en-US" smtClean="0"/>
          </a:p>
          <a:p>
            <a:pPr lvl="1"/>
            <a:r>
              <a:rPr lang="en-US" altLang="en-US" smtClean="0"/>
              <a:t>Give secure network access to the public and in some cases business partners</a:t>
            </a:r>
          </a:p>
          <a:p>
            <a:endParaRPr lang="en-US" alt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p:cNvPicPr>
            <a:picLocks noChangeAspect="1"/>
          </p:cNvPicPr>
          <p:nvPr/>
        </p:nvPicPr>
        <p:blipFill>
          <a:blip r:embed="rId3">
            <a:extLst>
              <a:ext uri="{28A0092B-C50C-407E-A947-70E740481C1C}">
                <a14:useLocalDpi xmlns:a14="http://schemas.microsoft.com/office/drawing/2010/main" val="0"/>
              </a:ext>
            </a:extLst>
          </a:blip>
          <a:srcRect l="13594" r="735" b="14584"/>
          <a:stretch>
            <a:fillRect/>
          </a:stretch>
        </p:blipFill>
        <p:spPr bwMode="auto">
          <a:xfrm>
            <a:off x="-63500" y="1588"/>
            <a:ext cx="9221788" cy="685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1"/>
          <p:cNvSpPr>
            <a:spLocks/>
          </p:cNvSpPr>
          <p:nvPr/>
        </p:nvSpPr>
        <p:spPr bwMode="auto">
          <a:xfrm>
            <a:off x="5029200" y="1676400"/>
            <a:ext cx="3962400"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p>
            <a:pPr fontAlgn="auto">
              <a:spcBef>
                <a:spcPts val="0"/>
              </a:spcBef>
              <a:spcAft>
                <a:spcPts val="0"/>
              </a:spcAft>
              <a:defRPr/>
            </a:pPr>
            <a:r>
              <a:rPr lang="en-US" sz="2400" i="1" dirty="0">
                <a:solidFill>
                  <a:schemeClr val="bg1"/>
                </a:solidFill>
                <a:latin typeface="Helvetica" charset="0"/>
                <a:ea typeface="ヒラギノ角ゴ ProN W3" charset="-128"/>
                <a:cs typeface="+mn-cs"/>
                <a:sym typeface="Calibri" pitchFamily="34" charset="0"/>
              </a:rPr>
              <a:t>Focal Points</a:t>
            </a:r>
          </a:p>
          <a:p>
            <a:pPr fontAlgn="auto">
              <a:spcBef>
                <a:spcPts val="0"/>
              </a:spcBef>
              <a:spcAft>
                <a:spcPts val="0"/>
              </a:spcAft>
              <a:defRPr/>
            </a:pPr>
            <a:endParaRPr lang="en-US" i="1" dirty="0">
              <a:solidFill>
                <a:schemeClr val="bg1"/>
              </a:solidFill>
              <a:latin typeface="Helvetica" charset="0"/>
              <a:ea typeface="ヒラギノ角ゴ ProN W3" charset="-128"/>
              <a:cs typeface="+mn-cs"/>
              <a:sym typeface="Calibri" pitchFamily="34" charset="0"/>
            </a:endParaRPr>
          </a:p>
          <a:p>
            <a:pPr marL="401638" lvl="1" indent="-168275" fontAlgn="auto">
              <a:spcBef>
                <a:spcPts val="0"/>
              </a:spcBef>
              <a:spcAft>
                <a:spcPts val="0"/>
              </a:spcAft>
              <a:buFont typeface="Arial" pitchFamily="34" charset="0"/>
              <a:buChar char="•"/>
              <a:defRPr/>
            </a:pPr>
            <a:r>
              <a:rPr lang="en-US" sz="2400" dirty="0">
                <a:solidFill>
                  <a:schemeClr val="bg1"/>
                </a:solidFill>
                <a:latin typeface="Helvetica" charset="0"/>
                <a:ea typeface="ヒラギノ角ゴ ProN W3" charset="-128"/>
                <a:cs typeface="+mn-cs"/>
                <a:sym typeface="Calibri" pitchFamily="34" charset="0"/>
              </a:rPr>
              <a:t> Network Infrastructure</a:t>
            </a:r>
          </a:p>
          <a:p>
            <a:pPr marL="401638" lvl="1" indent="-168275" fontAlgn="auto">
              <a:spcBef>
                <a:spcPts val="0"/>
              </a:spcBef>
              <a:spcAft>
                <a:spcPts val="0"/>
              </a:spcAft>
              <a:buFont typeface="Arial" pitchFamily="34" charset="0"/>
              <a:buChar char="•"/>
              <a:defRPr/>
            </a:pPr>
            <a:endParaRPr lang="en-US" sz="1100" dirty="0">
              <a:solidFill>
                <a:schemeClr val="bg1"/>
              </a:solidFill>
              <a:latin typeface="Helvetica" charset="0"/>
              <a:ea typeface="ヒラギノ角ゴ ProN W3" charset="-128"/>
              <a:cs typeface="+mn-cs"/>
              <a:sym typeface="Calibri" pitchFamily="34" charset="0"/>
            </a:endParaRPr>
          </a:p>
          <a:p>
            <a:pPr marL="517525" lvl="1" indent="-284163" fontAlgn="auto">
              <a:spcBef>
                <a:spcPts val="0"/>
              </a:spcBef>
              <a:spcAft>
                <a:spcPts val="0"/>
              </a:spcAft>
              <a:buFont typeface="Arial" pitchFamily="34" charset="0"/>
              <a:buChar char="•"/>
              <a:defRPr/>
            </a:pPr>
            <a:r>
              <a:rPr lang="en-US" sz="2400" dirty="0">
                <a:solidFill>
                  <a:schemeClr val="bg1"/>
                </a:solidFill>
                <a:latin typeface="Helvetica" charset="0"/>
                <a:ea typeface="ヒラギノ角ゴ ProN W3" charset="-128"/>
                <a:cs typeface="+mn-cs"/>
                <a:sym typeface="Calibri" pitchFamily="34" charset="0"/>
              </a:rPr>
              <a:t>Classroom interactive technologies</a:t>
            </a:r>
          </a:p>
          <a:p>
            <a:pPr marL="517525" lvl="1" indent="-284163" fontAlgn="auto">
              <a:spcBef>
                <a:spcPts val="0"/>
              </a:spcBef>
              <a:spcAft>
                <a:spcPts val="0"/>
              </a:spcAft>
              <a:buFont typeface="Arial" pitchFamily="34" charset="0"/>
              <a:buChar char="•"/>
              <a:defRPr/>
            </a:pPr>
            <a:endParaRPr lang="en-US" sz="1100" dirty="0">
              <a:solidFill>
                <a:schemeClr val="bg1"/>
              </a:solidFill>
              <a:latin typeface="Helvetica" charset="0"/>
              <a:ea typeface="ヒラギノ角ゴ ProN W3" charset="-128"/>
              <a:cs typeface="+mn-cs"/>
              <a:sym typeface="Calibri" pitchFamily="34" charset="0"/>
            </a:endParaRPr>
          </a:p>
          <a:p>
            <a:pPr marL="401638" lvl="1" indent="-168275" fontAlgn="auto">
              <a:spcBef>
                <a:spcPts val="0"/>
              </a:spcBef>
              <a:spcAft>
                <a:spcPts val="0"/>
              </a:spcAft>
              <a:buFont typeface="Arial" pitchFamily="34" charset="0"/>
              <a:buChar char="•"/>
              <a:defRPr/>
            </a:pPr>
            <a:r>
              <a:rPr lang="en-US" sz="2400" dirty="0">
                <a:solidFill>
                  <a:schemeClr val="bg1"/>
                </a:solidFill>
                <a:latin typeface="Helvetica" charset="0"/>
                <a:ea typeface="ヒラギノ角ゴ ProN W3" charset="-128"/>
                <a:cs typeface="+mn-cs"/>
                <a:sym typeface="Calibri" pitchFamily="34" charset="0"/>
              </a:rPr>
              <a:t> Devices</a:t>
            </a:r>
          </a:p>
        </p:txBody>
      </p:sp>
      <p:pic>
        <p:nvPicPr>
          <p:cNvPr id="307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0" y="3175"/>
            <a:ext cx="92217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5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76200" y="274638"/>
            <a:ext cx="8915400" cy="1143000"/>
          </a:xfrm>
        </p:spPr>
        <p:txBody>
          <a:bodyPr/>
          <a:lstStyle/>
          <a:p>
            <a:r>
              <a:rPr lang="en-US" altLang="en-US" sz="3200" b="1" smtClean="0">
                <a:solidFill>
                  <a:srgbClr val="3C8C93"/>
                </a:solidFill>
                <a:latin typeface="Helvetica" pitchFamily="34" charset="0"/>
                <a:sym typeface="Helvetica" pitchFamily="34" charset="0"/>
              </a:rPr>
              <a:t>Going Wireless: Are We Ready?</a:t>
            </a:r>
            <a:endParaRPr lang="en-US" altLang="en-US" sz="3200" b="1" smtClean="0"/>
          </a:p>
        </p:txBody>
      </p:sp>
      <p:sp>
        <p:nvSpPr>
          <p:cNvPr id="21507" name="Content Placeholder 2"/>
          <p:cNvSpPr>
            <a:spLocks noGrp="1"/>
          </p:cNvSpPr>
          <p:nvPr>
            <p:ph idx="1"/>
          </p:nvPr>
        </p:nvSpPr>
        <p:spPr/>
        <p:txBody>
          <a:bodyPr/>
          <a:lstStyle/>
          <a:p>
            <a:r>
              <a:rPr lang="en-US" altLang="en-US" b="1" smtClean="0"/>
              <a:t>Make Sure PCs or Laptops Are Wireless</a:t>
            </a:r>
            <a:endParaRPr lang="en-US" altLang="en-US" sz="5200" smtClean="0">
              <a:solidFill>
                <a:srgbClr val="008000"/>
              </a:solidFill>
            </a:endParaRPr>
          </a:p>
          <a:p>
            <a:pPr lvl="1"/>
            <a:r>
              <a:rPr lang="en-US" altLang="en-US" smtClean="0"/>
              <a:t>Most laptops today have built-in wireless networking connections. </a:t>
            </a:r>
          </a:p>
          <a:p>
            <a:r>
              <a:rPr lang="en-US" altLang="en-US" b="1" smtClean="0"/>
              <a:t>Get a Router Capable of Wireless Networking  </a:t>
            </a:r>
            <a:endParaRPr lang="en-US" altLang="en-US" smtClean="0"/>
          </a:p>
          <a:p>
            <a:pPr lvl="1"/>
            <a:r>
              <a:rPr lang="en-US" altLang="en-US" smtClean="0"/>
              <a:t>Routers today act as wireless networking access points. They let you connect multiple computers to a single wireless network. And they connect your network to the Internet.</a:t>
            </a:r>
          </a:p>
          <a:p>
            <a:pPr lvl="1"/>
            <a:endParaRPr lang="en-US" altLang="en-US" smtClean="0"/>
          </a:p>
          <a:p>
            <a:endParaRPr lang="en-US" altLang="en-US" smtClean="0"/>
          </a:p>
        </p:txBody>
      </p:sp>
      <p:pic>
        <p:nvPicPr>
          <p:cNvPr id="1035" name="Picture 11" descr="C:\Users\101537\AppData\Local\Microsoft\Windows\Temporary Internet Files\Content.IE5\MIH8LVSG\MC9004413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1600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2" descr="C:\Users\101537\AppData\Local\Microsoft\Windows\Temporary Internet Files\Content.IE5\MIH8LVSG\MC9004413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3062288"/>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76200" y="274638"/>
            <a:ext cx="8915400" cy="1143000"/>
          </a:xfrm>
        </p:spPr>
        <p:txBody>
          <a:bodyPr/>
          <a:lstStyle/>
          <a:p>
            <a:r>
              <a:rPr lang="en-US" altLang="en-US" sz="3200" b="1" smtClean="0">
                <a:solidFill>
                  <a:srgbClr val="3C8C93"/>
                </a:solidFill>
                <a:latin typeface="Helvetica" pitchFamily="34" charset="0"/>
                <a:sym typeface="Helvetica" pitchFamily="34" charset="0"/>
              </a:rPr>
              <a:t>Going Wireless: Are We ready?</a:t>
            </a:r>
            <a:endParaRPr lang="en-US" altLang="en-US" sz="3200" b="1" smtClean="0"/>
          </a:p>
        </p:txBody>
      </p:sp>
      <p:sp>
        <p:nvSpPr>
          <p:cNvPr id="3" name="Content Placeholder 2"/>
          <p:cNvSpPr>
            <a:spLocks noGrp="1"/>
          </p:cNvSpPr>
          <p:nvPr>
            <p:ph idx="1"/>
          </p:nvPr>
        </p:nvSpPr>
        <p:spPr/>
        <p:txBody>
          <a:bodyPr rtlCol="0">
            <a:normAutofit fontScale="70000" lnSpcReduction="20000"/>
          </a:bodyPr>
          <a:lstStyle/>
          <a:p>
            <a:pPr fontAlgn="auto">
              <a:spcAft>
                <a:spcPts val="0"/>
              </a:spcAft>
              <a:defRPr/>
            </a:pPr>
            <a:r>
              <a:rPr lang="en-US" b="1" dirty="0"/>
              <a:t>Install Access Points</a:t>
            </a:r>
          </a:p>
          <a:p>
            <a:pPr lvl="1" fontAlgn="auto">
              <a:spcAft>
                <a:spcPts val="0"/>
              </a:spcAft>
              <a:defRPr/>
            </a:pPr>
            <a:r>
              <a:rPr lang="en-US" dirty="0"/>
              <a:t>Additional access points extend the wireless signal's range and strength over a wider geographical area, so that it's available in more places, such as conference rooms.</a:t>
            </a:r>
          </a:p>
          <a:p>
            <a:pPr lvl="1" fontAlgn="auto">
              <a:spcAft>
                <a:spcPts val="0"/>
              </a:spcAft>
              <a:defRPr/>
            </a:pPr>
            <a:r>
              <a:rPr lang="en-US" dirty="0"/>
              <a:t>The signal from each wireless access point extends up to approximately 300 feet and gets weaker the longer it has to travel. Walls, metal (such as in elevator shafts) and floors can negatively affect range.</a:t>
            </a:r>
          </a:p>
          <a:p>
            <a:pPr fontAlgn="auto">
              <a:spcAft>
                <a:spcPts val="0"/>
              </a:spcAft>
              <a:defRPr/>
            </a:pPr>
            <a:r>
              <a:rPr lang="en-US" b="1" dirty="0" smtClean="0"/>
              <a:t>Secure </a:t>
            </a:r>
            <a:r>
              <a:rPr lang="en-US" b="1" dirty="0"/>
              <a:t>The Network</a:t>
            </a:r>
            <a:endParaRPr lang="en-US" dirty="0"/>
          </a:p>
          <a:p>
            <a:pPr lvl="1" fontAlgn="auto">
              <a:spcAft>
                <a:spcPts val="0"/>
              </a:spcAft>
              <a:defRPr/>
            </a:pPr>
            <a:r>
              <a:rPr lang="en-US" dirty="0"/>
              <a:t>Data encryption, so only authorized users can access information over </a:t>
            </a:r>
            <a:r>
              <a:rPr lang="en-US" dirty="0" smtClean="0"/>
              <a:t> </a:t>
            </a:r>
            <a:r>
              <a:rPr lang="en-US" dirty="0"/>
              <a:t>wireless network.</a:t>
            </a:r>
          </a:p>
          <a:p>
            <a:pPr lvl="1" fontAlgn="auto">
              <a:spcAft>
                <a:spcPts val="0"/>
              </a:spcAft>
              <a:defRPr/>
            </a:pPr>
            <a:r>
              <a:rPr lang="en-US" dirty="0"/>
              <a:t>User authentication, which identifies computers trying to access the network.</a:t>
            </a:r>
          </a:p>
          <a:p>
            <a:pPr lvl="1" fontAlgn="auto">
              <a:spcAft>
                <a:spcPts val="0"/>
              </a:spcAft>
              <a:defRPr/>
            </a:pPr>
            <a:r>
              <a:rPr lang="en-US" dirty="0"/>
              <a:t>Secure access for visitors and guests.</a:t>
            </a:r>
          </a:p>
          <a:p>
            <a:pPr lvl="1" fontAlgn="auto">
              <a:spcAft>
                <a:spcPts val="0"/>
              </a:spcAft>
              <a:defRPr/>
            </a:pPr>
            <a:r>
              <a:rPr lang="en-US" dirty="0"/>
              <a:t>Control systems, which protect the laptops and other devices that use the network.</a:t>
            </a:r>
          </a:p>
          <a:p>
            <a:pPr lvl="1" fontAlgn="auto">
              <a:spcAft>
                <a:spcPts val="0"/>
              </a:spcAft>
              <a:defRPr/>
            </a:pPr>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371600"/>
            <a:ext cx="682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562350"/>
            <a:ext cx="682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76200" y="274638"/>
            <a:ext cx="8915400" cy="1143000"/>
          </a:xfrm>
        </p:spPr>
        <p:txBody>
          <a:bodyPr/>
          <a:lstStyle/>
          <a:p>
            <a:r>
              <a:rPr lang="en-US" altLang="en-US" sz="3200" b="1" smtClean="0">
                <a:solidFill>
                  <a:srgbClr val="3C8C93"/>
                </a:solidFill>
                <a:latin typeface="Helvetica" pitchFamily="34" charset="0"/>
                <a:sym typeface="Helvetica" pitchFamily="34" charset="0"/>
              </a:rPr>
              <a:t>Going Wireless: Things to Consider</a:t>
            </a:r>
            <a:endParaRPr lang="en-US" altLang="en-US" sz="3200" b="1" smtClean="0"/>
          </a:p>
        </p:txBody>
      </p:sp>
      <p:sp>
        <p:nvSpPr>
          <p:cNvPr id="23555" name="Content Placeholder 2"/>
          <p:cNvSpPr>
            <a:spLocks noGrp="1"/>
          </p:cNvSpPr>
          <p:nvPr>
            <p:ph idx="1"/>
          </p:nvPr>
        </p:nvSpPr>
        <p:spPr/>
        <p:txBody>
          <a:bodyPr/>
          <a:lstStyle/>
          <a:p>
            <a:r>
              <a:rPr lang="en-US" altLang="en-US" b="1" smtClean="0"/>
              <a:t>Do not connect to the wireless network if the Internet is not needed!</a:t>
            </a:r>
          </a:p>
          <a:p>
            <a:r>
              <a:rPr lang="en-US" altLang="en-US" b="1" smtClean="0"/>
              <a:t>Don't Overshare Access Points</a:t>
            </a:r>
            <a:endParaRPr lang="en-US" altLang="en-US" smtClean="0"/>
          </a:p>
          <a:p>
            <a:pPr lvl="1"/>
            <a:r>
              <a:rPr lang="en-US" altLang="en-US" smtClean="0"/>
              <a:t>Don't share any single wireless access point with more than 20 users. </a:t>
            </a:r>
          </a:p>
          <a:p>
            <a:pPr lvl="1"/>
            <a:r>
              <a:rPr lang="en-US" altLang="en-US" smtClean="0"/>
              <a:t>The more users sharing an access point, the slower the wireless network can become.</a:t>
            </a:r>
          </a:p>
          <a:p>
            <a:pPr lvl="1"/>
            <a:endParaRPr lang="en-US" alt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76200" y="274638"/>
            <a:ext cx="8915400" cy="1143000"/>
          </a:xfrm>
        </p:spPr>
        <p:txBody>
          <a:bodyPr/>
          <a:lstStyle/>
          <a:p>
            <a:r>
              <a:rPr lang="en-US" altLang="en-US" sz="3200" b="1" smtClean="0">
                <a:solidFill>
                  <a:srgbClr val="3C8C93"/>
                </a:solidFill>
                <a:latin typeface="Helvetica" pitchFamily="34" charset="0"/>
                <a:sym typeface="Helvetica" pitchFamily="34" charset="0"/>
              </a:rPr>
              <a:t>Going Wireless: Things to Consider</a:t>
            </a:r>
            <a:endParaRPr lang="en-US" altLang="en-US" sz="3200" b="1" smtClean="0"/>
          </a:p>
        </p:txBody>
      </p:sp>
      <p:sp>
        <p:nvSpPr>
          <p:cNvPr id="24579" name="Content Placeholder 2"/>
          <p:cNvSpPr>
            <a:spLocks noGrp="1"/>
          </p:cNvSpPr>
          <p:nvPr>
            <p:ph idx="1"/>
          </p:nvPr>
        </p:nvSpPr>
        <p:spPr/>
        <p:txBody>
          <a:bodyPr/>
          <a:lstStyle/>
          <a:p>
            <a:r>
              <a:rPr lang="en-US" altLang="en-US" b="1" smtClean="0"/>
              <a:t>Charge up</a:t>
            </a:r>
            <a:endParaRPr lang="en-US" altLang="en-US" smtClean="0"/>
          </a:p>
          <a:p>
            <a:pPr lvl="1"/>
            <a:r>
              <a:rPr lang="en-US" altLang="en-US" smtClean="0"/>
              <a:t>Minimizing your need for external power. </a:t>
            </a:r>
          </a:p>
          <a:p>
            <a:pPr lvl="1"/>
            <a:r>
              <a:rPr lang="en-US" altLang="en-US" smtClean="0"/>
              <a:t>An extra battery is also a good idea.</a:t>
            </a:r>
            <a:endParaRPr lang="en-US" altLang="en-US" sz="2400" smtClean="0"/>
          </a:p>
          <a:p>
            <a:r>
              <a:rPr lang="en-US" altLang="en-US" b="1" smtClean="0"/>
              <a:t>Don’t Hog Bandwidth</a:t>
            </a:r>
            <a:r>
              <a:rPr lang="en-US" altLang="en-US" smtClean="0"/>
              <a:t> </a:t>
            </a:r>
          </a:p>
          <a:p>
            <a:pPr lvl="1"/>
            <a:r>
              <a:rPr lang="en-US" altLang="en-US" smtClean="0"/>
              <a:t>Keep the downloads to a minimum. Large file downloads when there’s a large group of users sharing bandwidth is a no-no.</a:t>
            </a:r>
            <a:endParaRPr lang="en-US" altLang="en-US" sz="2400" smtClean="0"/>
          </a:p>
          <a:p>
            <a:pPr lvl="1"/>
            <a:r>
              <a:rPr lang="en-US" altLang="en-US" smtClean="0"/>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76200" y="274638"/>
            <a:ext cx="8915400" cy="1143000"/>
          </a:xfrm>
        </p:spPr>
        <p:txBody>
          <a:bodyPr/>
          <a:lstStyle/>
          <a:p>
            <a:r>
              <a:rPr lang="en-US" altLang="en-US" sz="3200" b="1" smtClean="0">
                <a:solidFill>
                  <a:srgbClr val="3C8C93"/>
                </a:solidFill>
                <a:latin typeface="Helvetica" pitchFamily="34" charset="0"/>
                <a:sym typeface="Helvetica" pitchFamily="34" charset="0"/>
              </a:rPr>
              <a:t>Going Wireless: Things to Consider</a:t>
            </a:r>
            <a:endParaRPr lang="en-US" altLang="en-US" sz="3200" b="1" smtClean="0"/>
          </a:p>
        </p:txBody>
      </p:sp>
      <p:sp>
        <p:nvSpPr>
          <p:cNvPr id="25603" name="Content Placeholder 2"/>
          <p:cNvSpPr>
            <a:spLocks noGrp="1"/>
          </p:cNvSpPr>
          <p:nvPr>
            <p:ph idx="1"/>
          </p:nvPr>
        </p:nvSpPr>
        <p:spPr/>
        <p:txBody>
          <a:bodyPr/>
          <a:lstStyle/>
          <a:p>
            <a:r>
              <a:rPr lang="en-US" altLang="en-US" b="1" smtClean="0"/>
              <a:t>Guests</a:t>
            </a:r>
          </a:p>
          <a:p>
            <a:pPr lvl="1"/>
            <a:r>
              <a:rPr lang="en-US" altLang="en-US" smtClean="0"/>
              <a:t>Should use the wireless guest account and the “password of the day.” </a:t>
            </a:r>
          </a:p>
          <a:p>
            <a:pPr lvl="1"/>
            <a:r>
              <a:rPr lang="en-US" altLang="en-US" smtClean="0"/>
              <a:t>Guests should have a signed AUP agreement on file.</a:t>
            </a:r>
          </a:p>
          <a:p>
            <a:pPr lvl="1"/>
            <a:r>
              <a:rPr lang="en-US" altLang="en-US" smtClean="0"/>
              <a:t>Personal devices should NOT be hard-wired to the network; only wireless access is permitted.</a:t>
            </a:r>
          </a:p>
          <a:p>
            <a:endParaRPr lang="en-US" alt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76200" y="274638"/>
            <a:ext cx="8915400" cy="1143000"/>
          </a:xfrm>
        </p:spPr>
        <p:txBody>
          <a:bodyPr/>
          <a:lstStyle/>
          <a:p>
            <a:r>
              <a:rPr lang="en-US" altLang="en-US" sz="3200" b="1" smtClean="0">
                <a:solidFill>
                  <a:srgbClr val="3C8C93"/>
                </a:solidFill>
                <a:latin typeface="Helvetica" pitchFamily="34" charset="0"/>
                <a:sym typeface="Helvetica" pitchFamily="34" charset="0"/>
              </a:rPr>
              <a:t>Going Wireless: Before You Start</a:t>
            </a:r>
            <a:endParaRPr lang="en-US" altLang="en-US" sz="3200" b="1" smtClean="0"/>
          </a:p>
        </p:txBody>
      </p:sp>
      <p:sp>
        <p:nvSpPr>
          <p:cNvPr id="26627" name="Content Placeholder 2"/>
          <p:cNvSpPr>
            <a:spLocks noGrp="1"/>
          </p:cNvSpPr>
          <p:nvPr>
            <p:ph idx="1"/>
          </p:nvPr>
        </p:nvSpPr>
        <p:spPr/>
        <p:txBody>
          <a:bodyPr/>
          <a:lstStyle/>
          <a:p>
            <a:r>
              <a:rPr lang="en-US" altLang="en-US" smtClean="0"/>
              <a:t>Bring Your Own Technology is a program which allows students and staff to use their own technology during their school or work.</a:t>
            </a:r>
          </a:p>
          <a:p>
            <a:endParaRPr lang="en-US" alt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76200" y="274638"/>
            <a:ext cx="8915400" cy="1143000"/>
          </a:xfrm>
        </p:spPr>
        <p:txBody>
          <a:bodyPr/>
          <a:lstStyle/>
          <a:p>
            <a:r>
              <a:rPr lang="en-US" altLang="en-US" sz="3200" b="1" smtClean="0">
                <a:solidFill>
                  <a:srgbClr val="3C8C93"/>
                </a:solidFill>
                <a:latin typeface="Helvetica" pitchFamily="34" charset="0"/>
                <a:sym typeface="Helvetica" pitchFamily="34" charset="0"/>
              </a:rPr>
              <a:t>Going Wireless: Before You Start</a:t>
            </a:r>
            <a:endParaRPr lang="en-US" altLang="en-US" sz="3200" b="1" smtClean="0"/>
          </a:p>
        </p:txBody>
      </p:sp>
      <p:sp>
        <p:nvSpPr>
          <p:cNvPr id="3" name="Content Placeholder 2"/>
          <p:cNvSpPr>
            <a:spLocks noGrp="1"/>
          </p:cNvSpPr>
          <p:nvPr>
            <p:ph idx="1"/>
          </p:nvPr>
        </p:nvSpPr>
        <p:spPr>
          <a:xfrm>
            <a:off x="457200" y="1295400"/>
            <a:ext cx="8229600" cy="4525963"/>
          </a:xfrm>
        </p:spPr>
        <p:txBody>
          <a:bodyPr rtlCol="0">
            <a:noAutofit/>
          </a:bodyPr>
          <a:lstStyle/>
          <a:p>
            <a:pPr marL="0" indent="0" fontAlgn="auto">
              <a:spcAft>
                <a:spcPts val="0"/>
              </a:spcAft>
              <a:buFont typeface="Arial" pitchFamily="34" charset="0"/>
              <a:buNone/>
              <a:defRPr/>
            </a:pPr>
            <a:r>
              <a:rPr lang="en-US" sz="1400" b="1" dirty="0" smtClean="0"/>
              <a:t>Parent Permission:</a:t>
            </a:r>
          </a:p>
          <a:p>
            <a:pPr fontAlgn="auto">
              <a:spcAft>
                <a:spcPts val="0"/>
              </a:spcAft>
              <a:defRPr/>
            </a:pPr>
            <a:endParaRPr lang="en-US" sz="1200" dirty="0" smtClean="0"/>
          </a:p>
          <a:p>
            <a:pPr marL="0" indent="0" fontAlgn="auto">
              <a:spcAft>
                <a:spcPts val="0"/>
              </a:spcAft>
              <a:buFont typeface="Arial" pitchFamily="34" charset="0"/>
              <a:buNone/>
              <a:defRPr/>
            </a:pPr>
            <a:r>
              <a:rPr lang="en-US" sz="1200" dirty="0" smtClean="0"/>
              <a:t>PERSONALLY </a:t>
            </a:r>
            <a:r>
              <a:rPr lang="en-US" sz="1200" dirty="0"/>
              <a:t>OWNED COMPUTING/NETWORK DEVICE ACCEPTANCE OF RESPONSIBILITY AND DEVICE USE AGREEMENT PERMISSION FORM</a:t>
            </a:r>
          </a:p>
          <a:p>
            <a:pPr marL="0" indent="0" fontAlgn="auto">
              <a:spcAft>
                <a:spcPts val="0"/>
              </a:spcAft>
              <a:buFont typeface="Arial" pitchFamily="34" charset="0"/>
              <a:buNone/>
              <a:defRPr/>
            </a:pPr>
            <a:r>
              <a:rPr lang="en-US" sz="1200" dirty="0"/>
              <a:t>I______________( Name of parent or guardian), agree to let______________(Name of student)</a:t>
            </a:r>
          </a:p>
          <a:p>
            <a:pPr marL="0" indent="0" fontAlgn="auto">
              <a:spcAft>
                <a:spcPts val="0"/>
              </a:spcAft>
              <a:buFont typeface="Arial" pitchFamily="34" charset="0"/>
              <a:buNone/>
              <a:defRPr/>
            </a:pPr>
            <a:r>
              <a:rPr lang="en-US" sz="1200" dirty="0"/>
              <a:t>To bring their personally owned computing device for instructional use at_________________(Name of school) (MDCPS). I understand that the student named above will be permitted to use their personally owned device, subject to the conditions in this document.</a:t>
            </a:r>
          </a:p>
          <a:p>
            <a:pPr marL="0" indent="0" fontAlgn="auto">
              <a:spcAft>
                <a:spcPts val="0"/>
              </a:spcAft>
              <a:buFont typeface="Arial" pitchFamily="34" charset="0"/>
              <a:buNone/>
              <a:defRPr/>
            </a:pPr>
            <a:r>
              <a:rPr lang="en-US" sz="1200" dirty="0"/>
              <a:t>I understand that if I agree to allow my student to use their own device that Miami Dade County Public Schools or the school is not responsible for any device or data loss, theft, damage or other associated costs of replacement or repair incurred during the school day or at home as a result of participation in this program. I understand that MDCPS Staff will be unable to store, support or troubleshoot student owned devices. The student named above will take full responsibility for the device and will appropriately secure all devices when not in use.</a:t>
            </a:r>
          </a:p>
          <a:p>
            <a:pPr marL="0" indent="0" fontAlgn="auto">
              <a:spcAft>
                <a:spcPts val="0"/>
              </a:spcAft>
              <a:buFont typeface="Arial" pitchFamily="34" charset="0"/>
              <a:buNone/>
              <a:defRPr/>
            </a:pPr>
            <a:r>
              <a:rPr lang="en-US" sz="1200" dirty="0"/>
              <a:t>MDCPS uses technological measures such as filtering to promote internet safety. Filtering limits students’ ability to access harmful internet sites from any device connected to the MDCPS network, but only when this equipment is used in school on the MDCPS network. Access through cellular networks does not provide the same measures of filtering. Students should only use the MDCPS network (not private cellular service) for internet access while on MDCPS property.</a:t>
            </a:r>
          </a:p>
          <a:p>
            <a:pPr marL="0" indent="0" fontAlgn="auto">
              <a:spcAft>
                <a:spcPts val="0"/>
              </a:spcAft>
              <a:buFont typeface="Arial" pitchFamily="34" charset="0"/>
              <a:buNone/>
              <a:defRPr/>
            </a:pPr>
            <a:r>
              <a:rPr lang="en-US" sz="1200" dirty="0"/>
              <a:t>I have verified my student is aware that all aspects of the Miami Dade County Public School’s Student Rights and Responsibilities, Acceptable Use Policy for Network Access apply to the use and care of their personal device while on MDCPS property or while involved in any MDCPS sponsored event/activity.</a:t>
            </a:r>
          </a:p>
          <a:p>
            <a:pPr marL="0" indent="0" fontAlgn="auto">
              <a:spcAft>
                <a:spcPts val="0"/>
              </a:spcAft>
              <a:buFont typeface="Arial" pitchFamily="34" charset="0"/>
              <a:buNone/>
              <a:defRPr/>
            </a:pPr>
            <a:r>
              <a:rPr lang="en-US" sz="1200" dirty="0"/>
              <a:t>I understand that the purpose of allowing my student to use their own device is to participate in teacher approved activities in support of the MDCPS curriculum. Uses of these devices for unrelated activities beyond or outside the MDCPS educational program are prohibited.</a:t>
            </a:r>
          </a:p>
          <a:p>
            <a:pPr marL="0" indent="0" fontAlgn="auto">
              <a:spcAft>
                <a:spcPts val="0"/>
              </a:spcAft>
              <a:buFont typeface="Arial" pitchFamily="34" charset="0"/>
              <a:buNone/>
              <a:defRPr/>
            </a:pPr>
            <a:r>
              <a:rPr lang="en-US" sz="1200" dirty="0"/>
              <a:t>____________________________________</a:t>
            </a:r>
          </a:p>
          <a:p>
            <a:pPr marL="0" indent="0" fontAlgn="auto">
              <a:spcAft>
                <a:spcPts val="0"/>
              </a:spcAft>
              <a:buFont typeface="Arial" pitchFamily="34" charset="0"/>
              <a:buNone/>
              <a:defRPr/>
            </a:pPr>
            <a:r>
              <a:rPr lang="en-US" sz="1200" dirty="0"/>
              <a:t>___/___/___</a:t>
            </a:r>
          </a:p>
          <a:p>
            <a:pPr marL="0" indent="0" fontAlgn="auto">
              <a:spcAft>
                <a:spcPts val="0"/>
              </a:spcAft>
              <a:buFont typeface="Arial" pitchFamily="34" charset="0"/>
              <a:buNone/>
              <a:defRPr/>
            </a:pPr>
            <a:r>
              <a:rPr lang="en-US" sz="1200" dirty="0"/>
              <a:t>Parent or Guardian’s Signature</a:t>
            </a:r>
          </a:p>
          <a:p>
            <a:pPr marL="0" indent="0" fontAlgn="auto">
              <a:spcAft>
                <a:spcPts val="0"/>
              </a:spcAft>
              <a:buFont typeface="Arial" pitchFamily="34" charset="0"/>
              <a:buNone/>
              <a:defRPr/>
            </a:pPr>
            <a:r>
              <a:rPr lang="en-US" sz="1200" dirty="0"/>
              <a:t>Date</a:t>
            </a:r>
          </a:p>
          <a:p>
            <a:pPr fontAlgn="auto">
              <a:spcAft>
                <a:spcPts val="0"/>
              </a:spcAft>
              <a:defRPr/>
            </a:pPr>
            <a:endParaRPr lang="en-US" sz="1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76200" y="274638"/>
            <a:ext cx="8915400" cy="1143000"/>
          </a:xfrm>
        </p:spPr>
        <p:txBody>
          <a:bodyPr/>
          <a:lstStyle/>
          <a:p>
            <a:r>
              <a:rPr lang="en-US" altLang="en-US" sz="3200" b="1" smtClean="0">
                <a:solidFill>
                  <a:srgbClr val="3C8C93"/>
                </a:solidFill>
                <a:latin typeface="Helvetica" pitchFamily="34" charset="0"/>
                <a:sym typeface="Helvetica" pitchFamily="34" charset="0"/>
              </a:rPr>
              <a:t>Going Wireless: Before You Start</a:t>
            </a:r>
            <a:endParaRPr lang="en-US" altLang="en-US" sz="3200" b="1" smtClean="0"/>
          </a:p>
        </p:txBody>
      </p:sp>
      <p:sp>
        <p:nvSpPr>
          <p:cNvPr id="3" name="Content Placeholder 2"/>
          <p:cNvSpPr>
            <a:spLocks noGrp="1"/>
          </p:cNvSpPr>
          <p:nvPr>
            <p:ph idx="1"/>
          </p:nvPr>
        </p:nvSpPr>
        <p:spPr/>
        <p:txBody>
          <a:bodyPr rtlCol="0">
            <a:normAutofit fontScale="85000" lnSpcReduction="10000"/>
          </a:bodyPr>
          <a:lstStyle/>
          <a:p>
            <a:pPr marL="0" indent="0" fontAlgn="auto">
              <a:spcAft>
                <a:spcPts val="0"/>
              </a:spcAft>
              <a:buFont typeface="Arial" pitchFamily="34" charset="0"/>
              <a:buNone/>
              <a:defRPr/>
            </a:pPr>
            <a:r>
              <a:rPr lang="en-US" b="1" dirty="0" smtClean="0"/>
              <a:t>Student </a:t>
            </a:r>
            <a:r>
              <a:rPr lang="en-US" b="1" dirty="0"/>
              <a:t>Acceptance:</a:t>
            </a:r>
          </a:p>
          <a:p>
            <a:pPr marL="0" indent="0" fontAlgn="auto">
              <a:spcAft>
                <a:spcPts val="0"/>
              </a:spcAft>
              <a:buFont typeface="Arial" pitchFamily="34" charset="0"/>
              <a:buNone/>
              <a:defRPr/>
            </a:pPr>
            <a:r>
              <a:rPr lang="en-US" dirty="0"/>
              <a:t>I agree to adhere to the AUP guidelines presented in the Student Rights and Responsibilities Booklet. I will utilize the device(s) for instructional purposes only while at any MDCPS school or on the MDCPS network.</a:t>
            </a:r>
          </a:p>
          <a:p>
            <a:pPr marL="0" indent="0" fontAlgn="auto">
              <a:spcAft>
                <a:spcPts val="0"/>
              </a:spcAft>
              <a:buFont typeface="Arial" pitchFamily="34" charset="0"/>
              <a:buNone/>
              <a:defRPr/>
            </a:pPr>
            <a:r>
              <a:rPr lang="en-US" dirty="0"/>
              <a:t>____________________________________</a:t>
            </a:r>
          </a:p>
          <a:p>
            <a:pPr marL="0" indent="0" fontAlgn="auto">
              <a:spcAft>
                <a:spcPts val="0"/>
              </a:spcAft>
              <a:buFont typeface="Arial" pitchFamily="34" charset="0"/>
              <a:buNone/>
              <a:defRPr/>
            </a:pPr>
            <a:r>
              <a:rPr lang="en-US" dirty="0"/>
              <a:t>___/___/___</a:t>
            </a:r>
          </a:p>
          <a:p>
            <a:pPr marL="0" indent="0" fontAlgn="auto">
              <a:spcAft>
                <a:spcPts val="0"/>
              </a:spcAft>
              <a:buFont typeface="Arial" pitchFamily="34" charset="0"/>
              <a:buNone/>
              <a:defRPr/>
            </a:pPr>
            <a:r>
              <a:rPr lang="en-US" dirty="0"/>
              <a:t>Student Signature</a:t>
            </a:r>
          </a:p>
          <a:p>
            <a:pPr marL="0" indent="0" fontAlgn="auto">
              <a:spcAft>
                <a:spcPts val="0"/>
              </a:spcAft>
              <a:buFont typeface="Arial" pitchFamily="34" charset="0"/>
              <a:buNone/>
              <a:defRPr/>
            </a:pPr>
            <a:r>
              <a:rPr lang="en-US" dirty="0"/>
              <a:t>Student ID#</a:t>
            </a:r>
          </a:p>
          <a:p>
            <a:pPr marL="0" indent="0" fontAlgn="auto">
              <a:spcAft>
                <a:spcPts val="0"/>
              </a:spcAft>
              <a:buFont typeface="Arial" pitchFamily="34" charset="0"/>
              <a:buNone/>
              <a:defRPr/>
            </a:pPr>
            <a:r>
              <a:rPr lang="en-US" dirty="0"/>
              <a:t>Date</a:t>
            </a:r>
          </a:p>
          <a:p>
            <a:pPr fontAlgn="auto">
              <a:spcAft>
                <a:spcPts val="0"/>
              </a:spcAft>
              <a:defRPr/>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a:spLocks/>
          </p:cNvSpPr>
          <p:nvPr/>
        </p:nvSpPr>
        <p:spPr bwMode="auto">
          <a:xfrm>
            <a:off x="-25400" y="4572000"/>
            <a:ext cx="6502400" cy="2286000"/>
          </a:xfrm>
          <a:prstGeom prst="rect">
            <a:avLst/>
          </a:prstGeom>
          <a:noFill/>
          <a:ln w="12700" cap="rnd">
            <a:noFill/>
            <a:round/>
            <a:headEnd/>
            <a:tailEnd/>
          </a:ln>
        </p:spPr>
        <p:txBody>
          <a:bodyPr lIns="38100" tIns="38100" rIns="38100" bIns="38100"/>
          <a:lstStyle/>
          <a:p>
            <a:pPr fontAlgn="auto">
              <a:spcBef>
                <a:spcPts val="0"/>
              </a:spcBef>
              <a:spcAft>
                <a:spcPts val="0"/>
              </a:spcAft>
              <a:defRPr/>
            </a:pPr>
            <a:r>
              <a:rPr lang="en-US" sz="15000" b="1" kern="0" dirty="0">
                <a:solidFill>
                  <a:schemeClr val="bg1"/>
                </a:solidFill>
                <a:latin typeface="Helvetica" pitchFamily="34" charset="0"/>
                <a:cs typeface="+mn-cs"/>
                <a:sym typeface="Helvetica" pitchFamily="34" charset="0"/>
              </a:rPr>
              <a:t>Today</a:t>
            </a:r>
            <a:r>
              <a:rPr lang="en-US" sz="9600" kern="0" dirty="0">
                <a:solidFill>
                  <a:schemeClr val="bg1"/>
                </a:solidFill>
                <a:latin typeface="Helvetica" pitchFamily="34" charset="0"/>
                <a:cs typeface="+mn-cs"/>
                <a:sym typeface="Helvetica" pitchFamily="34" charset="0"/>
              </a:rPr>
              <a:t> </a:t>
            </a:r>
            <a:endParaRPr lang="en-US" sz="9600" kern="0" dirty="0">
              <a:solidFill>
                <a:schemeClr val="bg1"/>
              </a:solidFill>
              <a:latin typeface="Helvetica" pitchFamily="34" charset="0"/>
              <a:cs typeface="+mn-cs"/>
              <a:sym typeface="Helvetica" pitchFamily="34" charset="0"/>
            </a:endParaRPr>
          </a:p>
        </p:txBody>
      </p:sp>
      <p:pic>
        <p:nvPicPr>
          <p:cNvPr id="29699" name="Picture 6"/>
          <p:cNvPicPr>
            <a:picLocks noChangeAspect="1"/>
          </p:cNvPicPr>
          <p:nvPr/>
        </p:nvPicPr>
        <p:blipFill>
          <a:blip r:embed="rId2">
            <a:extLst>
              <a:ext uri="{28A0092B-C50C-407E-A947-70E740481C1C}">
                <a14:useLocalDpi xmlns:a14="http://schemas.microsoft.com/office/drawing/2010/main" val="0"/>
              </a:ext>
            </a:extLst>
          </a:blip>
          <a:srcRect l="8775" r="32664"/>
          <a:stretch>
            <a:fillRect/>
          </a:stretch>
        </p:blipFill>
        <p:spPr bwMode="auto">
          <a:xfrm>
            <a:off x="3124200" y="-19050"/>
            <a:ext cx="6019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p:cNvSpPr>
          <p:nvPr/>
        </p:nvSpPr>
        <p:spPr bwMode="auto">
          <a:xfrm>
            <a:off x="50800" y="609600"/>
            <a:ext cx="4292600" cy="4495800"/>
          </a:xfrm>
          <a:prstGeom prst="rect">
            <a:avLst/>
          </a:prstGeom>
          <a:noFill/>
          <a:ln w="12700" cap="rnd">
            <a:noFill/>
            <a:round/>
            <a:headEnd/>
            <a:tailEnd/>
          </a:ln>
        </p:spPr>
        <p:txBody>
          <a:bodyPr lIns="38100" tIns="38100" rIns="38100" bIns="38100"/>
          <a:lstStyle/>
          <a:p>
            <a:pPr fontAlgn="auto">
              <a:spcBef>
                <a:spcPts val="0"/>
              </a:spcBef>
              <a:spcAft>
                <a:spcPts val="0"/>
              </a:spcAft>
              <a:defRPr/>
            </a:pPr>
            <a:r>
              <a:rPr lang="en-US" sz="7200" b="1" kern="0" dirty="0">
                <a:solidFill>
                  <a:srgbClr val="3C8C93"/>
                </a:solidFill>
                <a:latin typeface="Elephant" pitchFamily="18" charset="0"/>
                <a:cs typeface="+mn-cs"/>
                <a:sym typeface="Helvetica" pitchFamily="34" charset="0"/>
              </a:rPr>
              <a:t>Building</a:t>
            </a:r>
            <a:r>
              <a:rPr lang="en-US" sz="4400" kern="0" dirty="0">
                <a:solidFill>
                  <a:srgbClr val="3C8C93"/>
                </a:solidFill>
                <a:latin typeface="Elephant" pitchFamily="18" charset="0"/>
                <a:cs typeface="+mn-cs"/>
                <a:sym typeface="Helvetica" pitchFamily="34" charset="0"/>
              </a:rPr>
              <a:t> </a:t>
            </a:r>
          </a:p>
          <a:p>
            <a:pPr fontAlgn="auto">
              <a:spcBef>
                <a:spcPts val="0"/>
              </a:spcBef>
              <a:spcAft>
                <a:spcPts val="0"/>
              </a:spcAft>
              <a:defRPr/>
            </a:pPr>
            <a:r>
              <a:rPr lang="en-US" sz="4400" kern="0" dirty="0">
                <a:solidFill>
                  <a:srgbClr val="3C8C93"/>
                </a:solidFill>
                <a:latin typeface="Helvetica" pitchFamily="34" charset="0"/>
                <a:cs typeface="+mn-cs"/>
                <a:sym typeface="Helvetica" pitchFamily="34" charset="0"/>
              </a:rPr>
              <a:t>the </a:t>
            </a:r>
            <a:r>
              <a:rPr lang="en-US" sz="6000" kern="0" dirty="0">
                <a:solidFill>
                  <a:srgbClr val="3C8C93"/>
                </a:solidFill>
                <a:latin typeface="Helvetica" pitchFamily="34" charset="0"/>
                <a:cs typeface="+mn-cs"/>
                <a:sym typeface="Helvetica" pitchFamily="34" charset="0"/>
              </a:rPr>
              <a:t>School </a:t>
            </a:r>
          </a:p>
          <a:p>
            <a:pPr fontAlgn="auto">
              <a:spcBef>
                <a:spcPts val="1200"/>
              </a:spcBef>
              <a:spcAft>
                <a:spcPts val="1800"/>
              </a:spcAft>
              <a:defRPr/>
            </a:pPr>
            <a:r>
              <a:rPr lang="en-US" sz="4400" kern="0" dirty="0">
                <a:solidFill>
                  <a:srgbClr val="3C8C93"/>
                </a:solidFill>
                <a:latin typeface="Helvetica" pitchFamily="34" charset="0"/>
                <a:cs typeface="+mn-cs"/>
                <a:sym typeface="Helvetica" pitchFamily="34" charset="0"/>
              </a:rPr>
              <a:t>	   of </a:t>
            </a:r>
          </a:p>
          <a:p>
            <a:pPr fontAlgn="auto">
              <a:spcBef>
                <a:spcPts val="600"/>
              </a:spcBef>
              <a:spcAft>
                <a:spcPts val="0"/>
              </a:spcAft>
              <a:defRPr/>
            </a:pPr>
            <a:r>
              <a:rPr lang="en-US" sz="6600" kern="0" dirty="0">
                <a:solidFill>
                  <a:srgbClr val="3C8C93"/>
                </a:solidFill>
                <a:latin typeface="HandelGothic" pitchFamily="2" charset="0"/>
                <a:cs typeface="+mn-cs"/>
                <a:sym typeface="Helvetica" pitchFamily="34" charset="0"/>
              </a:rPr>
              <a:t>Tomorrow </a:t>
            </a:r>
            <a:endParaRPr lang="en-US" sz="6600" kern="0" dirty="0">
              <a:solidFill>
                <a:srgbClr val="3C8C93"/>
              </a:solidFill>
              <a:latin typeface="HandelGothic" pitchFamily="2" charset="0"/>
              <a:cs typeface="+mn-cs"/>
              <a:sym typeface="Helvetic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8"/>
          <p:cNvPicPr>
            <a:picLocks noChangeAspect="1"/>
          </p:cNvPicPr>
          <p:nvPr/>
        </p:nvPicPr>
        <p:blipFill>
          <a:blip r:embed="rId3">
            <a:extLst>
              <a:ext uri="{28A0092B-C50C-407E-A947-70E740481C1C}">
                <a14:useLocalDpi xmlns:a14="http://schemas.microsoft.com/office/drawing/2010/main" val="0"/>
              </a:ext>
            </a:extLst>
          </a:blip>
          <a:srcRect l="13594" r="735" b="14584"/>
          <a:stretch>
            <a:fillRect/>
          </a:stretch>
        </p:blipFill>
        <p:spPr bwMode="auto">
          <a:xfrm>
            <a:off x="-63500" y="1588"/>
            <a:ext cx="9221788" cy="685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1"/>
          <p:cNvSpPr>
            <a:spLocks/>
          </p:cNvSpPr>
          <p:nvPr/>
        </p:nvSpPr>
        <p:spPr bwMode="auto">
          <a:xfrm>
            <a:off x="4953000" y="1600200"/>
            <a:ext cx="4114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lvl1pPr>
              <a:defRPr>
                <a:solidFill>
                  <a:schemeClr val="tx1"/>
                </a:solidFill>
                <a:latin typeface="Calibri" pitchFamily="34" charset="0"/>
              </a:defRPr>
            </a:lvl1pPr>
            <a:lvl2pPr marL="401638" indent="-168275">
              <a:defRPr>
                <a:solidFill>
                  <a:schemeClr val="tx1"/>
                </a:solidFill>
                <a:latin typeface="Calibri" pitchFamily="34" charset="0"/>
              </a:defRPr>
            </a:lvl2pPr>
            <a:lvl3pPr marL="1033463" indent="-3429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400" i="1">
                <a:solidFill>
                  <a:schemeClr val="bg1"/>
                </a:solidFill>
                <a:latin typeface="Helvetica" pitchFamily="34" charset="0"/>
                <a:sym typeface="Calibri" pitchFamily="34" charset="0"/>
              </a:rPr>
              <a:t>Funds for Technology</a:t>
            </a:r>
          </a:p>
          <a:p>
            <a:endParaRPr lang="en-US" altLang="en-US" i="1">
              <a:solidFill>
                <a:schemeClr val="bg1"/>
              </a:solidFill>
              <a:latin typeface="Helvetica" pitchFamily="34" charset="0"/>
              <a:sym typeface="Calibri" pitchFamily="34" charset="0"/>
            </a:endParaRPr>
          </a:p>
          <a:p>
            <a:pPr lvl="1">
              <a:buFont typeface="Arial" pitchFamily="34" charset="0"/>
              <a:buChar char="•"/>
            </a:pPr>
            <a:r>
              <a:rPr lang="en-US" altLang="en-US" sz="2400">
                <a:solidFill>
                  <a:schemeClr val="bg1"/>
                </a:solidFill>
                <a:latin typeface="Helvetica" pitchFamily="34" charset="0"/>
                <a:sym typeface="Calibri" pitchFamily="34" charset="0"/>
              </a:rPr>
              <a:t>General Obligation Bond</a:t>
            </a:r>
          </a:p>
          <a:p>
            <a:pPr lvl="1">
              <a:buFont typeface="Arial" pitchFamily="34" charset="0"/>
              <a:buChar char="•"/>
            </a:pPr>
            <a:endParaRPr lang="en-US" altLang="en-US" sz="1100">
              <a:solidFill>
                <a:schemeClr val="bg1"/>
              </a:solidFill>
              <a:latin typeface="Helvetica" pitchFamily="34" charset="0"/>
              <a:sym typeface="Calibri" pitchFamily="34" charset="0"/>
            </a:endParaRPr>
          </a:p>
          <a:p>
            <a:pPr lvl="1">
              <a:buFont typeface="Arial" pitchFamily="34" charset="0"/>
              <a:buChar char="•"/>
            </a:pPr>
            <a:r>
              <a:rPr lang="en-US" altLang="en-US" sz="2400">
                <a:solidFill>
                  <a:schemeClr val="bg1"/>
                </a:solidFill>
                <a:latin typeface="Helvetica" pitchFamily="34" charset="0"/>
                <a:sym typeface="Calibri" pitchFamily="34" charset="0"/>
              </a:rPr>
              <a:t>Other</a:t>
            </a:r>
          </a:p>
          <a:p>
            <a:pPr lvl="2">
              <a:buFont typeface="Wingdings" pitchFamily="2" charset="2"/>
              <a:buChar char="ü"/>
            </a:pPr>
            <a:r>
              <a:rPr lang="en-US" altLang="en-US" sz="2400">
                <a:solidFill>
                  <a:schemeClr val="bg1"/>
                </a:solidFill>
                <a:latin typeface="Helvetica" pitchFamily="34" charset="0"/>
                <a:sym typeface="Calibri" pitchFamily="34" charset="0"/>
              </a:rPr>
              <a:t>Instructional Materials</a:t>
            </a:r>
          </a:p>
          <a:p>
            <a:pPr lvl="2">
              <a:buFont typeface="Wingdings" pitchFamily="2" charset="2"/>
              <a:buChar char="ü"/>
            </a:pPr>
            <a:r>
              <a:rPr lang="en-US" altLang="en-US" sz="2400">
                <a:solidFill>
                  <a:schemeClr val="bg1"/>
                </a:solidFill>
                <a:latin typeface="Helvetica" pitchFamily="34" charset="0"/>
                <a:sym typeface="Calibri" pitchFamily="34" charset="0"/>
              </a:rPr>
              <a:t>eRate</a:t>
            </a:r>
          </a:p>
          <a:p>
            <a:pPr lvl="2">
              <a:buFont typeface="Wingdings" pitchFamily="2" charset="2"/>
              <a:buChar char="ü"/>
            </a:pPr>
            <a:r>
              <a:rPr lang="en-US" altLang="en-US" sz="2400">
                <a:solidFill>
                  <a:schemeClr val="bg1"/>
                </a:solidFill>
                <a:latin typeface="Helvetica" pitchFamily="34" charset="0"/>
                <a:sym typeface="Calibri" pitchFamily="34" charset="0"/>
              </a:rPr>
              <a:t>Federal Grant </a:t>
            </a:r>
            <a:r>
              <a:rPr lang="en-US" altLang="en-US">
                <a:solidFill>
                  <a:schemeClr val="bg1"/>
                </a:solidFill>
                <a:latin typeface="Helvetica" pitchFamily="34" charset="0"/>
                <a:sym typeface="Calibri" pitchFamily="34" charset="0"/>
              </a:rPr>
              <a:t>(RTT-D)</a:t>
            </a:r>
          </a:p>
          <a:p>
            <a:pPr lvl="2">
              <a:buFont typeface="Wingdings" pitchFamily="2" charset="2"/>
              <a:buChar char="ü"/>
            </a:pPr>
            <a:endParaRPr lang="en-US" altLang="en-US">
              <a:solidFill>
                <a:schemeClr val="bg1"/>
              </a:solidFill>
              <a:latin typeface="Helvetica" pitchFamily="34" charset="0"/>
              <a:sym typeface="Calibri" pitchFamily="34" charset="0"/>
            </a:endParaRPr>
          </a:p>
        </p:txBody>
      </p:sp>
      <p:pic>
        <p:nvPicPr>
          <p:cNvPr id="4100"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2344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500" y="-25400"/>
            <a:ext cx="92217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rcRect l="3519" t="-166" r="37570" b="166"/>
          <a:stretch>
            <a:fillRect/>
          </a:stretch>
        </p:blipFill>
        <p:spPr bwMode="auto">
          <a:xfrm>
            <a:off x="4510746" y="1544136"/>
            <a:ext cx="4326062" cy="48947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rcRect l="21225" t="-218" r="19751" b="218"/>
          <a:stretch>
            <a:fillRect/>
          </a:stretch>
        </p:blipFill>
        <p:spPr bwMode="auto">
          <a:xfrm>
            <a:off x="4510746" y="1524000"/>
            <a:ext cx="4333216" cy="49149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5126" name="Rectangle 3"/>
          <p:cNvSpPr>
            <a:spLocks/>
          </p:cNvSpPr>
          <p:nvPr/>
        </p:nvSpPr>
        <p:spPr bwMode="auto">
          <a:xfrm>
            <a:off x="128588" y="668338"/>
            <a:ext cx="87153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800">
                <a:solidFill>
                  <a:srgbClr val="3C8C93"/>
                </a:solidFill>
                <a:latin typeface="Helvetica" pitchFamily="34" charset="0"/>
                <a:cs typeface="Helvetica" pitchFamily="34" charset="0"/>
                <a:sym typeface="Helvetica" pitchFamily="34" charset="0"/>
              </a:rPr>
              <a:t>Internet Bandwidth: Lanes on a Highway</a:t>
            </a:r>
          </a:p>
        </p:txBody>
      </p:sp>
      <p:graphicFrame>
        <p:nvGraphicFramePr>
          <p:cNvPr id="2" name="Table 1"/>
          <p:cNvGraphicFramePr>
            <a:graphicFrameLocks noGrp="1"/>
          </p:cNvGraphicFramePr>
          <p:nvPr/>
        </p:nvGraphicFramePr>
        <p:xfrm>
          <a:off x="228600" y="1797050"/>
          <a:ext cx="4062413" cy="4710113"/>
        </p:xfrm>
        <a:graphic>
          <a:graphicData uri="http://schemas.openxmlformats.org/drawingml/2006/table">
            <a:tbl>
              <a:tblPr/>
              <a:tblGrid>
                <a:gridCol w="2032000"/>
                <a:gridCol w="2030413"/>
              </a:tblGrid>
              <a:tr h="4127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alibri" charset="0"/>
                          <a:ea typeface="ヒラギノ角ゴ ProN W3" charset="0"/>
                          <a:cs typeface="ヒラギノ角ゴ ProN W3" charset="0"/>
                          <a:sym typeface="Gill Sans" charset="0"/>
                        </a:rPr>
                        <a:t>Highway</a:t>
                      </a:r>
                    </a:p>
                  </a:txBody>
                  <a:tcPr marT="45676" marB="45676"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libri" charset="0"/>
                          <a:ea typeface="ヒラギノ角ゴ ProN W3" charset="0"/>
                          <a:cs typeface="ヒラギノ角ゴ ProN W3" charset="0"/>
                          <a:sym typeface="Gill Sans" charset="0"/>
                        </a:rPr>
                        <a:t>Bandwidth</a:t>
                      </a:r>
                    </a:p>
                  </a:txBody>
                  <a:tcPr marT="45676" marB="45676"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12494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600" b="1" i="1" u="none" strike="noStrike" cap="none" normalizeH="0" baseline="0" dirty="0" smtClean="0">
                          <a:ln>
                            <a:noFill/>
                          </a:ln>
                          <a:solidFill>
                            <a:schemeClr val="tx1"/>
                          </a:solidFill>
                          <a:effectLst/>
                          <a:latin typeface="Helvetica" charset="0"/>
                          <a:ea typeface="ヒラギノ角ゴ ProN W3" charset="0"/>
                          <a:cs typeface="Calibri" charset="0"/>
                          <a:sym typeface="Calibri" charset="0"/>
                        </a:rPr>
                        <a:t># of Cars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chemeClr val="tx1"/>
                          </a:solidFill>
                          <a:effectLst/>
                          <a:latin typeface="Helvetica" charset="0"/>
                          <a:ea typeface="ヒラギノ角ゴ ProN W3" charset="0"/>
                          <a:cs typeface="Calibri" charset="0"/>
                          <a:sym typeface="Calibri" charset="0"/>
                        </a:rPr>
                        <a:t>always </a:t>
                      </a:r>
                      <a:r>
                        <a:rPr kumimoji="0" lang="en-US" altLang="ja-JP" sz="1400" b="0" i="0" u="none" strike="noStrike" cap="none" normalizeH="0" baseline="0" dirty="0">
                          <a:ln>
                            <a:noFill/>
                          </a:ln>
                          <a:solidFill>
                            <a:schemeClr val="tx1"/>
                          </a:solidFill>
                          <a:effectLst/>
                          <a:latin typeface="Helvetica" charset="0"/>
                          <a:ea typeface="ヒラギノ角ゴ ProN W3" charset="0"/>
                          <a:cs typeface="Calibri" charset="0"/>
                          <a:sym typeface="Calibri" charset="0"/>
                        </a:rPr>
                        <a:t>exceeds capacity of </a:t>
                      </a:r>
                      <a:r>
                        <a:rPr kumimoji="0" lang="en-US" altLang="ja-JP" sz="1400" b="0" i="0" u="none" strike="noStrike" cap="none" normalizeH="0" baseline="0" dirty="0" smtClean="0">
                          <a:ln>
                            <a:noFill/>
                          </a:ln>
                          <a:solidFill>
                            <a:schemeClr val="tx1"/>
                          </a:solidFill>
                          <a:effectLst/>
                          <a:latin typeface="Helvetica" charset="0"/>
                          <a:ea typeface="ヒラギノ角ゴ ProN W3" charset="0"/>
                          <a:cs typeface="Calibri" charset="0"/>
                          <a:sym typeface="Calibri" charset="0"/>
                        </a:rPr>
                        <a:t>highway</a:t>
                      </a:r>
                      <a:endParaRPr kumimoji="0" lang="en-US" altLang="ja-JP" sz="1400" b="0" i="0" u="none" strike="noStrike" cap="none" normalizeH="0" baseline="0" dirty="0">
                        <a:ln>
                          <a:noFill/>
                        </a:ln>
                        <a:solidFill>
                          <a:schemeClr val="tx1"/>
                        </a:solidFill>
                        <a:effectLst/>
                        <a:latin typeface="Helvetica" charset="0"/>
                        <a:ea typeface="ヒラギノ角ゴ ProN W3" charset="0"/>
                        <a:cs typeface="Calibri" charset="0"/>
                        <a:sym typeface="Calibri" charset="0"/>
                      </a:endParaRPr>
                    </a:p>
                  </a:txBody>
                  <a:tcPr marT="45676" marB="45676"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600" b="1" i="1" u="none" strike="noStrike" cap="none" normalizeH="0" baseline="0" dirty="0">
                          <a:ln>
                            <a:noFill/>
                          </a:ln>
                          <a:solidFill>
                            <a:schemeClr val="tx1"/>
                          </a:solidFill>
                          <a:effectLst/>
                          <a:latin typeface="Helvetica" charset="0"/>
                          <a:ea typeface="ヒラギノ角ゴ ProN W3" charset="0"/>
                          <a:cs typeface="Calibri" charset="0"/>
                          <a:sym typeface="Calibri" charset="0"/>
                        </a:rPr>
                        <a:t># of </a:t>
                      </a:r>
                      <a:r>
                        <a:rPr kumimoji="0" lang="en-US" altLang="ja-JP" sz="1600" b="1" i="1" u="none" strike="noStrike" cap="none" normalizeH="0" baseline="0" dirty="0" smtClean="0">
                          <a:ln>
                            <a:noFill/>
                          </a:ln>
                          <a:solidFill>
                            <a:schemeClr val="tx1"/>
                          </a:solidFill>
                          <a:effectLst/>
                          <a:latin typeface="Helvetica" charset="0"/>
                          <a:ea typeface="ヒラギノ角ゴ ProN W3" charset="0"/>
                          <a:cs typeface="Calibri" charset="0"/>
                          <a:sym typeface="Calibri" charset="0"/>
                        </a:rPr>
                        <a:t>Users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chemeClr val="tx1"/>
                          </a:solidFill>
                          <a:effectLst/>
                          <a:latin typeface="Helvetica" charset="0"/>
                          <a:ea typeface="ヒラギノ角ゴ ProN W3" charset="0"/>
                          <a:cs typeface="Calibri" charset="0"/>
                          <a:sym typeface="Calibri" charset="0"/>
                        </a:rPr>
                        <a:t>always </a:t>
                      </a:r>
                      <a:r>
                        <a:rPr kumimoji="0" lang="en-US" altLang="ja-JP" sz="1400" b="0" i="0" u="none" strike="noStrike" cap="none" normalizeH="0" baseline="0" dirty="0">
                          <a:ln>
                            <a:noFill/>
                          </a:ln>
                          <a:solidFill>
                            <a:schemeClr val="tx1"/>
                          </a:solidFill>
                          <a:effectLst/>
                          <a:latin typeface="Helvetica" charset="0"/>
                          <a:ea typeface="ヒラギノ角ゴ ProN W3" charset="0"/>
                          <a:cs typeface="Calibri" charset="0"/>
                          <a:sym typeface="Calibri" charset="0"/>
                        </a:rPr>
                        <a:t>exceeds capacity of available bandwidth</a:t>
                      </a:r>
                    </a:p>
                  </a:txBody>
                  <a:tcPr marT="45676" marB="45676"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14936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rgbClr val="000000"/>
                          </a:solidFill>
                          <a:effectLst/>
                          <a:latin typeface="Helvetica" charset="0"/>
                          <a:ea typeface="ヒラギノ角ゴ ProN W3" charset="0"/>
                          <a:cs typeface="ヒラギノ角ゴ ProN W3" charset="0"/>
                          <a:sym typeface="Gill Sans" charset="0"/>
                        </a:rPr>
                        <a:t>Non-peak Time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Helvetica" charset="0"/>
                          <a:ea typeface="ヒラギノ角ゴ ProN W3" charset="0"/>
                          <a:cs typeface="ヒラギノ角ゴ ProN W3" charset="0"/>
                          <a:sym typeface="Gill Sans" charset="0"/>
                        </a:rPr>
                        <a:t>Fewer </a:t>
                      </a:r>
                      <a:r>
                        <a:rPr kumimoji="0" lang="en-US" sz="1400" b="0" i="0" u="none" strike="noStrike" cap="none" normalizeH="0" baseline="0" dirty="0">
                          <a:ln>
                            <a:noFill/>
                          </a:ln>
                          <a:solidFill>
                            <a:srgbClr val="000000"/>
                          </a:solidFill>
                          <a:effectLst/>
                          <a:latin typeface="Helvetica" charset="0"/>
                          <a:ea typeface="ヒラギノ角ゴ ProN W3" charset="0"/>
                          <a:cs typeface="ヒラギノ角ゴ ProN W3" charset="0"/>
                          <a:sym typeface="Gill Sans" charset="0"/>
                        </a:rPr>
                        <a:t>cars </a:t>
                      </a:r>
                      <a:r>
                        <a:rPr kumimoji="0" lang="en-US" sz="1400" b="0" i="0" u="none" strike="noStrike" cap="none" normalizeH="0" baseline="0" dirty="0" smtClean="0">
                          <a:ln>
                            <a:noFill/>
                          </a:ln>
                          <a:solidFill>
                            <a:srgbClr val="000000"/>
                          </a:solidFill>
                          <a:effectLst/>
                          <a:latin typeface="Helvetica" charset="0"/>
                          <a:ea typeface="ヒラギノ角ゴ ProN W3" charset="0"/>
                          <a:cs typeface="ヒラギノ角ゴ ProN W3" charset="0"/>
                          <a:sym typeface="Gill Sans" charset="0"/>
                        </a:rPr>
                        <a:t>can travel </a:t>
                      </a:r>
                      <a:r>
                        <a:rPr kumimoji="0" lang="en-US" sz="1400" b="0" i="0" u="none" strike="noStrike" cap="none" normalizeH="0" baseline="0" dirty="0">
                          <a:ln>
                            <a:noFill/>
                          </a:ln>
                          <a:solidFill>
                            <a:srgbClr val="000000"/>
                          </a:solidFill>
                          <a:effectLst/>
                          <a:latin typeface="Helvetica" charset="0"/>
                          <a:ea typeface="ヒラギノ角ゴ ProN W3" charset="0"/>
                          <a:cs typeface="ヒラギノ角ゴ ProN W3" charset="0"/>
                          <a:sym typeface="Gill Sans" charset="0"/>
                        </a:rPr>
                        <a:t>quicker and faster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Helvetica" charset="0"/>
                        <a:ea typeface="ヒラギノ角ゴ ProN W3" charset="0"/>
                        <a:cs typeface="ヒラギノ角ゴ ProN W3" charset="0"/>
                        <a:sym typeface="Gill Sans" charset="0"/>
                      </a:endParaRPr>
                    </a:p>
                  </a:txBody>
                  <a:tcPr marT="45676" marB="45676"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1" u="none" strike="noStrike" cap="none" normalizeH="0" baseline="0" dirty="0" smtClean="0">
                          <a:ln>
                            <a:noFill/>
                          </a:ln>
                          <a:solidFill>
                            <a:srgbClr val="000000"/>
                          </a:solidFill>
                          <a:effectLst/>
                          <a:latin typeface="Helvetica" charset="0"/>
                          <a:ea typeface="ヒラギノ角ゴ ProN W3" charset="0"/>
                          <a:cs typeface="ヒラギノ角ゴ ProN W3" charset="0"/>
                          <a:sym typeface="Gill Sans" charset="0"/>
                        </a:rPr>
                        <a:t>Low Usage Time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Helvetica" charset="0"/>
                          <a:ea typeface="ヒラギノ角ゴ ProN W3" charset="0"/>
                          <a:cs typeface="ヒラギノ角ゴ ProN W3" charset="0"/>
                          <a:sym typeface="Gill Sans" charset="0"/>
                        </a:rPr>
                        <a:t>Network </a:t>
                      </a:r>
                      <a:r>
                        <a:rPr kumimoji="0" lang="en-US" sz="1400" b="0" i="0" u="none" strike="noStrike" cap="none" normalizeH="0" baseline="0" dirty="0">
                          <a:ln>
                            <a:noFill/>
                          </a:ln>
                          <a:solidFill>
                            <a:srgbClr val="000000"/>
                          </a:solidFill>
                          <a:effectLst/>
                          <a:latin typeface="Helvetica" charset="0"/>
                          <a:ea typeface="ヒラギノ角ゴ ProN W3" charset="0"/>
                          <a:cs typeface="ヒラギノ角ゴ ProN W3" charset="0"/>
                          <a:sym typeface="Gill Sans" charset="0"/>
                        </a:rPr>
                        <a:t>is </a:t>
                      </a:r>
                      <a:r>
                        <a:rPr kumimoji="0" lang="en-US" sz="1400" b="0" i="0" u="none" strike="noStrike" cap="none" normalizeH="0" baseline="0" dirty="0" smtClean="0">
                          <a:ln>
                            <a:noFill/>
                          </a:ln>
                          <a:solidFill>
                            <a:srgbClr val="000000"/>
                          </a:solidFill>
                          <a:effectLst/>
                          <a:latin typeface="Helvetica" charset="0"/>
                          <a:ea typeface="ヒラギノ角ゴ ProN W3" charset="0"/>
                          <a:cs typeface="ヒラギノ角ゴ ProN W3" charset="0"/>
                          <a:sym typeface="Gill Sans" charset="0"/>
                        </a:rPr>
                        <a:t>faster</a:t>
                      </a:r>
                      <a:endParaRPr kumimoji="0" lang="en-US" sz="1400" b="0" i="0" u="none" strike="noStrike" cap="none" normalizeH="0" baseline="0" dirty="0">
                        <a:ln>
                          <a:noFill/>
                        </a:ln>
                        <a:solidFill>
                          <a:srgbClr val="000000"/>
                        </a:solidFill>
                        <a:effectLst/>
                        <a:latin typeface="Helvetica" charset="0"/>
                        <a:ea typeface="ヒラギノ角ゴ ProN W3" charset="0"/>
                        <a:cs typeface="ヒラギノ角ゴ ProN W3" charset="0"/>
                        <a:sym typeface="Gill Sans" charset="0"/>
                      </a:endParaRPr>
                    </a:p>
                  </a:txBody>
                  <a:tcPr marT="45676" marB="45676"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15542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rgbClr val="000000"/>
                          </a:solidFill>
                          <a:effectLst/>
                          <a:latin typeface="Helvetica" charset="0"/>
                          <a:ea typeface="ヒラギノ角ゴ ProN W3" charset="0"/>
                          <a:cs typeface="ヒラギノ角ゴ ProN W3" charset="0"/>
                          <a:sym typeface="Gill Sans" charset="0"/>
                        </a:rPr>
                        <a:t>Rush Hour </a:t>
                      </a:r>
                      <a:r>
                        <a:rPr kumimoji="0" lang="en-US" sz="1000" b="1" i="1" u="none" strike="noStrike" cap="none" normalizeH="0" baseline="0" dirty="0" smtClean="0">
                          <a:ln>
                            <a:noFill/>
                          </a:ln>
                          <a:solidFill>
                            <a:srgbClr val="000000"/>
                          </a:solidFill>
                          <a:effectLst/>
                          <a:latin typeface="Helvetica" charset="0"/>
                          <a:ea typeface="ヒラギノ角ゴ ProN W3" charset="0"/>
                          <a:cs typeface="ヒラギノ角ゴ ProN W3" charset="0"/>
                          <a:sym typeface="Gill Sans" charset="0"/>
                        </a:rPr>
                        <a:t>(Peak Time)</a:t>
                      </a:r>
                      <a:r>
                        <a:rPr kumimoji="0" lang="en-US" sz="1600" b="1" i="1" u="none" strike="noStrike" cap="none" normalizeH="0" baseline="0" dirty="0" smtClean="0">
                          <a:ln>
                            <a:noFill/>
                          </a:ln>
                          <a:solidFill>
                            <a:srgbClr val="000000"/>
                          </a:solidFill>
                          <a:effectLst/>
                          <a:latin typeface="Helvetica" charset="0"/>
                          <a:ea typeface="ヒラギノ角ゴ ProN W3" charset="0"/>
                          <a:cs typeface="ヒラギノ角ゴ ProN W3" charset="0"/>
                          <a:sym typeface="Gill Sans" charset="0"/>
                        </a:rPr>
                        <a:t> </a:t>
                      </a:r>
                    </a:p>
                    <a:p>
                      <a:pPr marL="168275" marR="0" lvl="0" indent="-168275"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400" b="0" i="0" u="none" strike="noStrike" cap="none" normalizeH="0" baseline="0" dirty="0" smtClean="0">
                          <a:ln>
                            <a:noFill/>
                          </a:ln>
                          <a:solidFill>
                            <a:srgbClr val="000000"/>
                          </a:solidFill>
                          <a:effectLst/>
                          <a:latin typeface="Helvetica" charset="0"/>
                          <a:ea typeface="ヒラギノ角ゴ ProN W3" charset="0"/>
                          <a:cs typeface="ヒラギノ角ゴ ProN W3" charset="0"/>
                          <a:sym typeface="Gill Sans" charset="0"/>
                        </a:rPr>
                        <a:t>More </a:t>
                      </a:r>
                      <a:r>
                        <a:rPr kumimoji="0" lang="en-US" sz="1400" b="0" i="0" u="none" strike="noStrike" cap="none" normalizeH="0" baseline="0" dirty="0">
                          <a:ln>
                            <a:noFill/>
                          </a:ln>
                          <a:solidFill>
                            <a:srgbClr val="000000"/>
                          </a:solidFill>
                          <a:effectLst/>
                          <a:latin typeface="Helvetica" charset="0"/>
                          <a:ea typeface="ヒラギノ角ゴ ProN W3" charset="0"/>
                          <a:cs typeface="ヒラギノ角ゴ ProN W3" charset="0"/>
                          <a:sym typeface="Gill Sans" charset="0"/>
                        </a:rPr>
                        <a:t>cars </a:t>
                      </a:r>
                      <a:r>
                        <a:rPr kumimoji="0" lang="en-US" sz="1400" b="0" i="0" u="none" strike="noStrike" cap="none" normalizeH="0" baseline="0" dirty="0" smtClean="0">
                          <a:ln>
                            <a:noFill/>
                          </a:ln>
                          <a:solidFill>
                            <a:srgbClr val="000000"/>
                          </a:solidFill>
                          <a:effectLst/>
                          <a:latin typeface="Helvetica" charset="0"/>
                          <a:ea typeface="ヒラギノ角ゴ ProN W3" charset="0"/>
                          <a:cs typeface="ヒラギノ角ゴ ProN W3" charset="0"/>
                          <a:sym typeface="Gill Sans" charset="0"/>
                        </a:rPr>
                        <a:t>tie </a:t>
                      </a:r>
                      <a:r>
                        <a:rPr kumimoji="0" lang="en-US" sz="1400" b="0" i="0" u="none" strike="noStrike" cap="none" normalizeH="0" baseline="0" dirty="0">
                          <a:ln>
                            <a:noFill/>
                          </a:ln>
                          <a:solidFill>
                            <a:srgbClr val="000000"/>
                          </a:solidFill>
                          <a:effectLst/>
                          <a:latin typeface="Helvetica" charset="0"/>
                          <a:ea typeface="ヒラギノ角ゴ ProN W3" charset="0"/>
                          <a:cs typeface="ヒラギノ角ゴ ProN W3" charset="0"/>
                          <a:sym typeface="Gill Sans" charset="0"/>
                        </a:rPr>
                        <a:t>up </a:t>
                      </a:r>
                      <a:r>
                        <a:rPr kumimoji="0" lang="en-US" sz="1400" b="0" i="0" u="none" strike="noStrike" cap="none" normalizeH="0" baseline="0" dirty="0" smtClean="0">
                          <a:ln>
                            <a:noFill/>
                          </a:ln>
                          <a:solidFill>
                            <a:srgbClr val="000000"/>
                          </a:solidFill>
                          <a:effectLst/>
                          <a:latin typeface="Helvetica" charset="0"/>
                          <a:ea typeface="ヒラギノ角ゴ ProN W3" charset="0"/>
                          <a:cs typeface="ヒラギノ角ゴ ProN W3" charset="0"/>
                          <a:sym typeface="Gill Sans" charset="0"/>
                        </a:rPr>
                        <a:t>lanes</a:t>
                      </a:r>
                    </a:p>
                    <a:p>
                      <a:pPr marL="168275" marR="0" lvl="0" indent="-168275"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400" b="0" i="0" u="none" strike="noStrike" cap="none" normalizeH="0" baseline="0" dirty="0" smtClean="0">
                          <a:ln>
                            <a:noFill/>
                          </a:ln>
                          <a:solidFill>
                            <a:srgbClr val="000000"/>
                          </a:solidFill>
                          <a:effectLst/>
                          <a:latin typeface="Helvetica" charset="0"/>
                          <a:ea typeface="ヒラギノ角ゴ ProN W3" charset="0"/>
                          <a:cs typeface="ヒラギノ角ゴ ProN W3" charset="0"/>
                          <a:sym typeface="Gill Sans" charset="0"/>
                        </a:rPr>
                        <a:t>slow </a:t>
                      </a:r>
                      <a:r>
                        <a:rPr kumimoji="0" lang="en-US" sz="1400" b="0" i="0" u="none" strike="noStrike" cap="none" normalizeH="0" baseline="0" dirty="0">
                          <a:ln>
                            <a:noFill/>
                          </a:ln>
                          <a:solidFill>
                            <a:srgbClr val="000000"/>
                          </a:solidFill>
                          <a:effectLst/>
                          <a:latin typeface="Helvetica" charset="0"/>
                          <a:ea typeface="ヒラギノ角ゴ ProN W3" charset="0"/>
                          <a:cs typeface="ヒラギノ角ゴ ProN W3" charset="0"/>
                          <a:sym typeface="Gill Sans" charset="0"/>
                        </a:rPr>
                        <a:t>travel time and speed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Helvetica" charset="0"/>
                        <a:ea typeface="ヒラギノ角ゴ ProN W3" charset="0"/>
                        <a:cs typeface="ヒラギノ角ゴ ProN W3" charset="0"/>
                        <a:sym typeface="Gill Sans" charset="0"/>
                      </a:endParaRPr>
                    </a:p>
                  </a:txBody>
                  <a:tcPr marT="45676" marB="45676"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rgbClr val="000000"/>
                          </a:solidFill>
                          <a:effectLst/>
                          <a:latin typeface="Helvetica" charset="0"/>
                          <a:ea typeface="ヒラギノ角ゴ ProN W3" charset="0"/>
                          <a:cs typeface="ヒラギノ角ゴ ProN W3" charset="0"/>
                          <a:sym typeface="Gill Sans" charset="0"/>
                        </a:rPr>
                        <a:t>High-processing </a:t>
                      </a:r>
                      <a:r>
                        <a:rPr kumimoji="0" lang="en-US" sz="1000" b="1" i="1" u="none" strike="noStrike" cap="none" normalizeH="0" baseline="0" dirty="0" smtClean="0">
                          <a:ln>
                            <a:noFill/>
                          </a:ln>
                          <a:solidFill>
                            <a:srgbClr val="000000"/>
                          </a:solidFill>
                          <a:effectLst/>
                          <a:latin typeface="Helvetica" charset="0"/>
                          <a:ea typeface="ヒラギノ角ゴ ProN W3" charset="0"/>
                          <a:cs typeface="ヒラギノ角ゴ ProN W3" charset="0"/>
                          <a:sym typeface="Gill Sans" charset="0"/>
                        </a:rPr>
                        <a:t>(Peak Time)</a:t>
                      </a:r>
                      <a:r>
                        <a:rPr kumimoji="0" lang="en-US" sz="1600" b="1" i="1" u="none" strike="noStrike" cap="none" normalizeH="0" baseline="0" dirty="0" smtClean="0">
                          <a:ln>
                            <a:noFill/>
                          </a:ln>
                          <a:solidFill>
                            <a:srgbClr val="000000"/>
                          </a:solidFill>
                          <a:effectLst/>
                          <a:latin typeface="Helvetica" charset="0"/>
                          <a:ea typeface="ヒラギノ角ゴ ProN W3" charset="0"/>
                          <a:cs typeface="ヒラギノ角ゴ ProN W3" charset="0"/>
                          <a:sym typeface="Gill Sans" charset="0"/>
                        </a:rPr>
                        <a:t> </a:t>
                      </a:r>
                    </a:p>
                    <a:p>
                      <a:pPr marL="168275" marR="0" lvl="0" indent="-168275" algn="l" defTabSz="914400" rtl="0" eaLnBrk="1" fontAlgn="base" latinLnBrk="0" hangingPunct="1">
                        <a:lnSpc>
                          <a:spcPct val="100000"/>
                        </a:lnSpc>
                        <a:spcBef>
                          <a:spcPct val="0"/>
                        </a:spcBef>
                        <a:spcAft>
                          <a:spcPct val="0"/>
                        </a:spcAft>
                        <a:buClrTx/>
                        <a:buSzTx/>
                        <a:buFont typeface="Arial" pitchFamily="34" charset="0"/>
                        <a:buChar char="•"/>
                        <a:tabLst/>
                      </a:pPr>
                      <a:r>
                        <a:rPr kumimoji="0" lang="ja-JP" altLang="en-US" sz="1400" b="0" i="0" u="none" strike="noStrike" cap="none" normalizeH="0" baseline="0" dirty="0" smtClean="0">
                          <a:ln>
                            <a:noFill/>
                          </a:ln>
                          <a:solidFill>
                            <a:srgbClr val="000000"/>
                          </a:solidFill>
                          <a:effectLst/>
                          <a:latin typeface="Helvetica" charset="0"/>
                          <a:ea typeface="ヒラギノ角ゴ ProN W3" charset="0"/>
                          <a:cs typeface="ヒラギノ角ゴ ProN W3" charset="0"/>
                          <a:sym typeface="Gill Sans" charset="0"/>
                        </a:rPr>
                        <a:t>“</a:t>
                      </a:r>
                      <a:r>
                        <a:rPr kumimoji="0" lang="en-US" sz="1400" b="0" i="0" u="none" strike="noStrike" cap="none" normalizeH="0" baseline="0" dirty="0">
                          <a:ln>
                            <a:noFill/>
                          </a:ln>
                          <a:solidFill>
                            <a:srgbClr val="000000"/>
                          </a:solidFill>
                          <a:effectLst/>
                          <a:latin typeface="Helvetica" charset="0"/>
                          <a:ea typeface="ヒラギノ角ゴ ProN W3" charset="0"/>
                          <a:cs typeface="ヒラギノ角ゴ ProN W3" charset="0"/>
                          <a:sym typeface="Gill Sans" charset="0"/>
                        </a:rPr>
                        <a:t>Traffic slowdowns</a:t>
                      </a:r>
                      <a:r>
                        <a:rPr kumimoji="0" lang="ja-JP" altLang="en-US" sz="1400" b="0" i="0" u="none" strike="noStrike" cap="none" normalizeH="0" baseline="0" dirty="0" smtClean="0">
                          <a:ln>
                            <a:noFill/>
                          </a:ln>
                          <a:solidFill>
                            <a:srgbClr val="000000"/>
                          </a:solidFill>
                          <a:effectLst/>
                          <a:latin typeface="Helvetica" charset="0"/>
                          <a:ea typeface="ヒラギノ角ゴ ProN W3" charset="0"/>
                          <a:cs typeface="ヒラギノ角ゴ ProN W3" charset="0"/>
                          <a:sym typeface="Gill Sans" charset="0"/>
                        </a:rPr>
                        <a:t>”</a:t>
                      </a:r>
                      <a:endParaRPr kumimoji="0" lang="en-US" altLang="ja-JP" sz="1400" b="0" i="0" u="none" strike="noStrike" cap="none" normalizeH="0" baseline="0" dirty="0" smtClean="0">
                        <a:ln>
                          <a:noFill/>
                        </a:ln>
                        <a:solidFill>
                          <a:srgbClr val="000000"/>
                        </a:solidFill>
                        <a:effectLst/>
                        <a:latin typeface="Helvetica" charset="0"/>
                        <a:ea typeface="ヒラギノ角ゴ ProN W3" charset="0"/>
                        <a:cs typeface="ヒラギノ角ゴ ProN W3" charset="0"/>
                        <a:sym typeface="Gill Sans" charset="0"/>
                      </a:endParaRPr>
                    </a:p>
                    <a:p>
                      <a:pPr marL="288925" marR="0" lvl="1" indent="-168275"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400" b="0" i="1" u="none" strike="noStrike" cap="none" normalizeH="0" baseline="0" dirty="0" smtClean="0">
                          <a:ln>
                            <a:noFill/>
                          </a:ln>
                          <a:solidFill>
                            <a:srgbClr val="000000"/>
                          </a:solidFill>
                          <a:effectLst/>
                          <a:latin typeface="Helvetica" charset="0"/>
                          <a:ea typeface="ヒラギノ角ゴ ProN W3" charset="0"/>
                          <a:cs typeface="ヒラギノ角ゴ ProN W3" charset="0"/>
                          <a:sym typeface="Gill Sans" charset="0"/>
                        </a:rPr>
                        <a:t>grade reporting</a:t>
                      </a:r>
                    </a:p>
                    <a:p>
                      <a:pPr marL="288925" marR="0" lvl="1" indent="-168275"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400" b="0" i="1" u="none" strike="noStrike" cap="none" normalizeH="0" baseline="0" dirty="0" smtClean="0">
                          <a:ln>
                            <a:noFill/>
                          </a:ln>
                          <a:solidFill>
                            <a:srgbClr val="000000"/>
                          </a:solidFill>
                          <a:effectLst/>
                          <a:latin typeface="Helvetica" charset="0"/>
                          <a:ea typeface="ヒラギノ角ゴ ProN W3" charset="0"/>
                          <a:cs typeface="ヒラギノ角ゴ ProN W3" charset="0"/>
                          <a:sym typeface="Gill Sans" charset="0"/>
                        </a:rPr>
                        <a:t>open enrollment</a:t>
                      </a:r>
                    </a:p>
                    <a:p>
                      <a:pPr marL="288925" marR="0" lvl="1" indent="-168275"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400" b="0" i="1" u="none" strike="noStrike" cap="none" normalizeH="0" baseline="0" dirty="0" smtClean="0">
                          <a:ln>
                            <a:noFill/>
                          </a:ln>
                          <a:solidFill>
                            <a:srgbClr val="000000"/>
                          </a:solidFill>
                          <a:effectLst/>
                          <a:latin typeface="Helvetica" charset="0"/>
                          <a:ea typeface="ヒラギノ角ゴ ProN W3" charset="0"/>
                          <a:cs typeface="ヒラギノ角ゴ ProN W3" charset="0"/>
                          <a:sym typeface="Gill Sans" charset="0"/>
                        </a:rPr>
                        <a:t>payroll</a:t>
                      </a:r>
                      <a:endParaRPr kumimoji="0" lang="en-US" sz="1400" b="0" i="1" u="none" strike="noStrike" cap="none" normalizeH="0" baseline="0" dirty="0">
                        <a:ln>
                          <a:noFill/>
                        </a:ln>
                        <a:solidFill>
                          <a:srgbClr val="000000"/>
                        </a:solidFill>
                        <a:effectLst/>
                        <a:latin typeface="Helvetica" charset="0"/>
                        <a:ea typeface="ヒラギノ角ゴ ProN W3" charset="0"/>
                        <a:cs typeface="ヒラギノ角ゴ ProN W3" charset="0"/>
                        <a:sym typeface="Gill Sans" charset="0"/>
                      </a:endParaRPr>
                    </a:p>
                  </a:txBody>
                  <a:tcPr marT="45676" marB="45676"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bl>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3"/>
          <p:cNvSpPr>
            <a:spLocks/>
          </p:cNvSpPr>
          <p:nvPr/>
        </p:nvSpPr>
        <p:spPr bwMode="auto">
          <a:xfrm>
            <a:off x="128588" y="668338"/>
            <a:ext cx="58134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800">
                <a:solidFill>
                  <a:srgbClr val="3C8C93"/>
                </a:solidFill>
                <a:latin typeface="Helvetica" pitchFamily="34" charset="0"/>
                <a:sym typeface="Helvetica" pitchFamily="34" charset="0"/>
              </a:rPr>
              <a:t>Network Infrastructure</a:t>
            </a:r>
          </a:p>
        </p:txBody>
      </p:sp>
      <p:sp>
        <p:nvSpPr>
          <p:cNvPr id="6149" name="Rectangle 2"/>
          <p:cNvSpPr>
            <a:spLocks noChangeArrowheads="1"/>
          </p:cNvSpPr>
          <p:nvPr/>
        </p:nvSpPr>
        <p:spPr bwMode="auto">
          <a:xfrm>
            <a:off x="303213" y="2209800"/>
            <a:ext cx="4222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Clr>
                <a:srgbClr val="000000"/>
              </a:buClr>
              <a:buSzPct val="100000"/>
            </a:pPr>
            <a:r>
              <a:rPr lang="en-US" altLang="en-US">
                <a:latin typeface="Helvetica" pitchFamily="34" charset="0"/>
                <a:ea typeface="Calibri" pitchFamily="34" charset="0"/>
                <a:cs typeface="Calibri" pitchFamily="34" charset="0"/>
                <a:sym typeface="Calibri" pitchFamily="34" charset="0"/>
              </a:rPr>
              <a:t>Upgrade of district</a:t>
            </a:r>
            <a:r>
              <a:rPr lang="ja-JP" altLang="en-US">
                <a:latin typeface="Helvetica" pitchFamily="34" charset="0"/>
                <a:cs typeface="Calibri" pitchFamily="34" charset="0"/>
                <a:sym typeface="Calibri" pitchFamily="34" charset="0"/>
              </a:rPr>
              <a:t>’</a:t>
            </a:r>
            <a:r>
              <a:rPr lang="en-US" altLang="ja-JP">
                <a:latin typeface="Helvetica" pitchFamily="34" charset="0"/>
                <a:cs typeface="Calibri" pitchFamily="34" charset="0"/>
                <a:sym typeface="Calibri" pitchFamily="34" charset="0"/>
              </a:rPr>
              <a:t>s network backbone to support a five fold increase because of the following:</a:t>
            </a:r>
          </a:p>
          <a:p>
            <a:pPr>
              <a:buClr>
                <a:srgbClr val="000000"/>
              </a:buClr>
              <a:buSzPct val="100000"/>
            </a:pPr>
            <a:endParaRPr lang="en-US" altLang="ja-JP">
              <a:latin typeface="Helvetica" pitchFamily="34" charset="0"/>
              <a:cs typeface="Calibri" pitchFamily="34" charset="0"/>
              <a:sym typeface="Calibri" pitchFamily="34" charset="0"/>
            </a:endParaRPr>
          </a:p>
        </p:txBody>
      </p:sp>
      <p:pic>
        <p:nvPicPr>
          <p:cNvPr id="9" name="Picture 8"/>
          <p:cNvPicPr>
            <a:picLocks/>
          </p:cNvPicPr>
          <p:nvPr/>
        </p:nvPicPr>
        <p:blipFill>
          <a:blip r:embed="rId5" cstate="print"/>
          <a:srcRect l="15323" r="25681"/>
          <a:stretch>
            <a:fillRect/>
          </a:stretch>
        </p:blipFill>
        <p:spPr bwMode="auto">
          <a:xfrm>
            <a:off x="4526280" y="1524000"/>
            <a:ext cx="4325112" cy="48920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grpSp>
        <p:nvGrpSpPr>
          <p:cNvPr id="2" name="Group 2"/>
          <p:cNvGrpSpPr>
            <a:grpSpLocks/>
          </p:cNvGrpSpPr>
          <p:nvPr/>
        </p:nvGrpSpPr>
        <p:grpSpPr bwMode="auto">
          <a:xfrm>
            <a:off x="274638" y="1524000"/>
            <a:ext cx="8575675" cy="4892675"/>
            <a:chOff x="274638" y="1524635"/>
            <a:chExt cx="8576437" cy="4892040"/>
          </a:xfrm>
        </p:grpSpPr>
        <p:sp>
          <p:nvSpPr>
            <p:cNvPr id="6152" name="Rectangle 1"/>
            <p:cNvSpPr>
              <a:spLocks/>
            </p:cNvSpPr>
            <p:nvPr/>
          </p:nvSpPr>
          <p:spPr bwMode="auto">
            <a:xfrm>
              <a:off x="274638" y="3048000"/>
              <a:ext cx="4038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lvl1pPr marL="173038" indent="-173038">
                <a:defRPr>
                  <a:solidFill>
                    <a:schemeClr val="tx1"/>
                  </a:solidFill>
                  <a:latin typeface="Calibri" pitchFamily="34" charset="0"/>
                </a:defRPr>
              </a:lvl1pPr>
              <a:lvl2pPr>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Clr>
                  <a:srgbClr val="000000"/>
                </a:buClr>
                <a:buSzPct val="100000"/>
                <a:buFont typeface="Arial" pitchFamily="34" charset="0"/>
                <a:buChar char="•"/>
              </a:pPr>
              <a:endParaRPr lang="en-US" altLang="en-US" sz="800">
                <a:latin typeface="Helvetica" pitchFamily="34" charset="0"/>
                <a:ea typeface="Calibri" pitchFamily="34" charset="0"/>
                <a:cs typeface="Calibri" pitchFamily="34" charset="0"/>
                <a:sym typeface="Calibri" pitchFamily="34" charset="0"/>
              </a:endParaRPr>
            </a:p>
            <a:p>
              <a:pPr lvl="1">
                <a:buClr>
                  <a:srgbClr val="000000"/>
                </a:buClr>
                <a:buSzPct val="100000"/>
                <a:buFont typeface="Arial" pitchFamily="34" charset="0"/>
                <a:buChar char="•"/>
              </a:pPr>
              <a:r>
                <a:rPr lang="en-US" altLang="en-US">
                  <a:latin typeface="Helvetica" pitchFamily="34" charset="0"/>
                  <a:ea typeface="Calibri" pitchFamily="34" charset="0"/>
                  <a:cs typeface="Calibri" pitchFamily="34" charset="0"/>
                  <a:sym typeface="Calibri" pitchFamily="34" charset="0"/>
                </a:rPr>
                <a:t> Computer based testing</a:t>
              </a:r>
            </a:p>
            <a:p>
              <a:pPr lvl="1">
                <a:buClr>
                  <a:srgbClr val="000000"/>
                </a:buClr>
                <a:buSzPct val="100000"/>
                <a:buFont typeface="Arial" pitchFamily="34" charset="0"/>
                <a:buChar char="•"/>
              </a:pPr>
              <a:r>
                <a:rPr lang="en-US" altLang="en-US">
                  <a:latin typeface="Helvetica" pitchFamily="34" charset="0"/>
                  <a:ea typeface="Calibri" pitchFamily="34" charset="0"/>
                  <a:cs typeface="Calibri" pitchFamily="34" charset="0"/>
                  <a:sym typeface="Calibri" pitchFamily="34" charset="0"/>
                </a:rPr>
                <a:t> Rich digital content</a:t>
              </a:r>
            </a:p>
            <a:p>
              <a:pPr lvl="1">
                <a:buClr>
                  <a:srgbClr val="000000"/>
                </a:buClr>
                <a:buSzPct val="100000"/>
                <a:buFont typeface="Arial" pitchFamily="34" charset="0"/>
                <a:buChar char="•"/>
              </a:pPr>
              <a:r>
                <a:rPr lang="en-US" altLang="en-US">
                  <a:latin typeface="Helvetica" pitchFamily="34" charset="0"/>
                  <a:ea typeface="Calibri" pitchFamily="34" charset="0"/>
                  <a:cs typeface="Calibri" pitchFamily="34" charset="0"/>
                  <a:sym typeface="Calibri" pitchFamily="34" charset="0"/>
                </a:rPr>
                <a:t> Virtual learning offerings</a:t>
              </a:r>
            </a:p>
            <a:p>
              <a:pPr lvl="1">
                <a:buClr>
                  <a:srgbClr val="000000"/>
                </a:buClr>
                <a:buSzPct val="100000"/>
                <a:buFont typeface="Arial" pitchFamily="34" charset="0"/>
                <a:buChar char="•"/>
              </a:pPr>
              <a:r>
                <a:rPr lang="en-US" altLang="en-US">
                  <a:latin typeface="Helvetica" pitchFamily="34" charset="0"/>
                  <a:ea typeface="Calibri" pitchFamily="34" charset="0"/>
                  <a:cs typeface="Calibri" pitchFamily="34" charset="0"/>
                  <a:sym typeface="Calibri" pitchFamily="34" charset="0"/>
                </a:rPr>
                <a:t> Increase in connected devices</a:t>
              </a:r>
            </a:p>
            <a:p>
              <a:pPr lvl="1">
                <a:buClr>
                  <a:srgbClr val="000000"/>
                </a:buClr>
                <a:buSzPct val="100000"/>
                <a:buFont typeface="Arial" pitchFamily="34" charset="0"/>
                <a:buChar char="•"/>
              </a:pPr>
              <a:r>
                <a:rPr lang="en-US" altLang="en-US">
                  <a:latin typeface="Helvetica" pitchFamily="34" charset="0"/>
                  <a:ea typeface="Calibri" pitchFamily="34" charset="0"/>
                  <a:cs typeface="Calibri" pitchFamily="34" charset="0"/>
                  <a:sym typeface="Calibri" pitchFamily="34" charset="0"/>
                </a:rPr>
                <a:t> 1 to 1 initiative </a:t>
              </a:r>
            </a:p>
          </p:txBody>
        </p:sp>
        <p:pic>
          <p:nvPicPr>
            <p:cNvPr id="14" name="Picture 13"/>
            <p:cNvPicPr>
              <a:picLocks/>
            </p:cNvPicPr>
            <p:nvPr/>
          </p:nvPicPr>
          <p:blipFill rotWithShape="1">
            <a:blip r:embed="rId6" cstate="print">
              <a:extLst>
                <a:ext uri="{28A0092B-C50C-407E-A947-70E740481C1C}">
                  <a14:useLocalDpi xmlns:a14="http://schemas.microsoft.com/office/drawing/2010/main" val="0"/>
                </a:ext>
              </a:extLst>
            </a:blip>
            <a:srcRect l="20859" t="-489" r="20612" b="489"/>
            <a:stretch/>
          </p:blipFill>
          <p:spPr>
            <a:xfrm>
              <a:off x="4525963" y="1524635"/>
              <a:ext cx="4325112" cy="48920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p:cNvPicPr>
          <p:nvPr/>
        </p:nvPicPr>
        <p:blipFill>
          <a:blip r:embed="rId2">
            <a:extLst>
              <a:ext uri="{28A0092B-C50C-407E-A947-70E740481C1C}">
                <a14:useLocalDpi xmlns:a14="http://schemas.microsoft.com/office/drawing/2010/main" val="0"/>
              </a:ext>
            </a:extLst>
          </a:blip>
          <a:srcRect t="-154" r="15430" b="541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34"/>
          <p:cNvSpPr txBox="1">
            <a:spLocks noChangeArrowheads="1"/>
          </p:cNvSpPr>
          <p:nvPr/>
        </p:nvSpPr>
        <p:spPr bwMode="auto">
          <a:xfrm>
            <a:off x="0" y="4572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3200">
                <a:solidFill>
                  <a:srgbClr val="3C8C93"/>
                </a:solidFill>
                <a:latin typeface="Helvetica" pitchFamily="34" charset="0"/>
                <a:sym typeface="Helvetica" pitchFamily="34" charset="0"/>
              </a:rPr>
              <a:t>School Improvements: </a:t>
            </a:r>
            <a:r>
              <a:rPr lang="en-US" altLang="en-US" sz="3200" b="1" i="1">
                <a:solidFill>
                  <a:srgbClr val="FF0000"/>
                </a:solidFill>
                <a:latin typeface="Helvetica" pitchFamily="34" charset="0"/>
                <a:sym typeface="Helvetica" pitchFamily="34" charset="0"/>
              </a:rPr>
              <a:t>Typical School</a:t>
            </a:r>
            <a:endParaRPr lang="en-US" altLang="en-US" sz="3200" b="1" i="1">
              <a:solidFill>
                <a:srgbClr val="FF0000"/>
              </a:solidFill>
            </a:endParaRPr>
          </a:p>
        </p:txBody>
      </p:sp>
      <p:sp>
        <p:nvSpPr>
          <p:cNvPr id="3" name="TextBox 2"/>
          <p:cNvSpPr txBox="1">
            <a:spLocks noChangeArrowheads="1"/>
          </p:cNvSpPr>
          <p:nvPr/>
        </p:nvSpPr>
        <p:spPr bwMode="auto">
          <a:xfrm>
            <a:off x="5629275" y="1222375"/>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a:t>Router</a:t>
            </a:r>
          </a:p>
        </p:txBody>
      </p:sp>
      <p:sp>
        <p:nvSpPr>
          <p:cNvPr id="19" name="TextBox 18"/>
          <p:cNvSpPr txBox="1">
            <a:spLocks noChangeArrowheads="1"/>
          </p:cNvSpPr>
          <p:nvPr/>
        </p:nvSpPr>
        <p:spPr bwMode="auto">
          <a:xfrm>
            <a:off x="6940550" y="1222375"/>
            <a:ext cx="1522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a:t>Tipping Point</a:t>
            </a:r>
          </a:p>
        </p:txBody>
      </p:sp>
      <p:grpSp>
        <p:nvGrpSpPr>
          <p:cNvPr id="16" name="Group 15"/>
          <p:cNvGrpSpPr>
            <a:grpSpLocks/>
          </p:cNvGrpSpPr>
          <p:nvPr/>
        </p:nvGrpSpPr>
        <p:grpSpPr bwMode="auto">
          <a:xfrm>
            <a:off x="5629275" y="1592263"/>
            <a:ext cx="1233488" cy="3055937"/>
            <a:chOff x="5628503" y="1592405"/>
            <a:chExt cx="1234783" cy="3055795"/>
          </a:xfrm>
        </p:grpSpPr>
        <p:sp>
          <p:nvSpPr>
            <p:cNvPr id="5" name="Rectangle 4"/>
            <p:cNvSpPr/>
            <p:nvPr/>
          </p:nvSpPr>
          <p:spPr>
            <a:xfrm>
              <a:off x="5638038" y="1592405"/>
              <a:ext cx="1225248" cy="3055795"/>
            </a:xfrm>
            <a:prstGeom prst="rect">
              <a:avLst/>
            </a:prstGeom>
            <a:solidFill>
              <a:srgbClr val="152EE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87" name="TextBox 11"/>
            <p:cNvSpPr txBox="1">
              <a:spLocks noChangeArrowheads="1"/>
            </p:cNvSpPr>
            <p:nvPr/>
          </p:nvSpPr>
          <p:spPr bwMode="auto">
            <a:xfrm>
              <a:off x="5628503" y="1828800"/>
              <a:ext cx="1219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a:solidFill>
                    <a:schemeClr val="bg1"/>
                  </a:solidFill>
                </a:rPr>
                <a:t>100 Mb</a:t>
              </a:r>
            </a:p>
          </p:txBody>
        </p:sp>
      </p:grpSp>
      <p:grpSp>
        <p:nvGrpSpPr>
          <p:cNvPr id="17" name="Group 16"/>
          <p:cNvGrpSpPr>
            <a:grpSpLocks/>
          </p:cNvGrpSpPr>
          <p:nvPr/>
        </p:nvGrpSpPr>
        <p:grpSpPr bwMode="auto">
          <a:xfrm>
            <a:off x="7089775" y="1592263"/>
            <a:ext cx="1223963" cy="3055937"/>
            <a:chOff x="7089243" y="1592405"/>
            <a:chExt cx="1224486" cy="3055795"/>
          </a:xfrm>
        </p:grpSpPr>
        <p:sp>
          <p:nvSpPr>
            <p:cNvPr id="10" name="Rectangle 9"/>
            <p:cNvSpPr/>
            <p:nvPr/>
          </p:nvSpPr>
          <p:spPr>
            <a:xfrm>
              <a:off x="7089243" y="1592405"/>
              <a:ext cx="1224486" cy="3055795"/>
            </a:xfrm>
            <a:prstGeom prst="rect">
              <a:avLst/>
            </a:prstGeom>
            <a:solidFill>
              <a:srgbClr val="152EE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85" name="TextBox 12"/>
            <p:cNvSpPr txBox="1">
              <a:spLocks noChangeArrowheads="1"/>
            </p:cNvSpPr>
            <p:nvPr/>
          </p:nvSpPr>
          <p:spPr bwMode="auto">
            <a:xfrm>
              <a:off x="7091886" y="1828800"/>
              <a:ext cx="1219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a:solidFill>
                    <a:schemeClr val="bg1"/>
                  </a:solidFill>
                </a:rPr>
                <a:t>100 Mb</a:t>
              </a:r>
            </a:p>
          </p:txBody>
        </p:sp>
      </p:grpSp>
      <p:grpSp>
        <p:nvGrpSpPr>
          <p:cNvPr id="7" name="Group 6"/>
          <p:cNvGrpSpPr>
            <a:grpSpLocks/>
          </p:cNvGrpSpPr>
          <p:nvPr/>
        </p:nvGrpSpPr>
        <p:grpSpPr bwMode="auto">
          <a:xfrm>
            <a:off x="5629275" y="4614863"/>
            <a:ext cx="1235075" cy="338137"/>
            <a:chOff x="5628503" y="4614446"/>
            <a:chExt cx="1235593" cy="338554"/>
          </a:xfrm>
        </p:grpSpPr>
        <p:sp>
          <p:nvSpPr>
            <p:cNvPr id="8" name="Rectangle 7"/>
            <p:cNvSpPr/>
            <p:nvPr/>
          </p:nvSpPr>
          <p:spPr>
            <a:xfrm>
              <a:off x="5638032" y="4647824"/>
              <a:ext cx="1226064" cy="305176"/>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83" name="TextBox 13"/>
            <p:cNvSpPr txBox="1">
              <a:spLocks noChangeArrowheads="1"/>
            </p:cNvSpPr>
            <p:nvPr/>
          </p:nvSpPr>
          <p:spPr bwMode="auto">
            <a:xfrm>
              <a:off x="5628503" y="4614446"/>
              <a:ext cx="1219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a:solidFill>
                    <a:schemeClr val="bg1"/>
                  </a:solidFill>
                </a:rPr>
                <a:t>10 Mb</a:t>
              </a:r>
            </a:p>
          </p:txBody>
        </p:sp>
      </p:grpSp>
      <p:grpSp>
        <p:nvGrpSpPr>
          <p:cNvPr id="6" name="Group 5"/>
          <p:cNvGrpSpPr>
            <a:grpSpLocks/>
          </p:cNvGrpSpPr>
          <p:nvPr/>
        </p:nvGrpSpPr>
        <p:grpSpPr bwMode="auto">
          <a:xfrm>
            <a:off x="7089775" y="4614863"/>
            <a:ext cx="1225550" cy="338137"/>
            <a:chOff x="7089243" y="4614446"/>
            <a:chExt cx="1225296" cy="338554"/>
          </a:xfrm>
        </p:grpSpPr>
        <p:sp>
          <p:nvSpPr>
            <p:cNvPr id="11" name="Rectangle 10"/>
            <p:cNvSpPr/>
            <p:nvPr/>
          </p:nvSpPr>
          <p:spPr>
            <a:xfrm>
              <a:off x="7089243" y="4647824"/>
              <a:ext cx="1225296" cy="305176"/>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81" name="TextBox 14"/>
            <p:cNvSpPr txBox="1">
              <a:spLocks noChangeArrowheads="1"/>
            </p:cNvSpPr>
            <p:nvPr/>
          </p:nvSpPr>
          <p:spPr bwMode="auto">
            <a:xfrm>
              <a:off x="7091886" y="4614446"/>
              <a:ext cx="1219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a:solidFill>
                    <a:schemeClr val="bg1"/>
                  </a:solidFill>
                </a:rPr>
                <a:t>10 Mb</a:t>
              </a:r>
            </a:p>
          </p:txBody>
        </p:sp>
      </p:grpSp>
      <p:sp>
        <p:nvSpPr>
          <p:cNvPr id="22" name="TextBox 21"/>
          <p:cNvSpPr txBox="1">
            <a:spLocks noChangeArrowheads="1"/>
          </p:cNvSpPr>
          <p:nvPr/>
        </p:nvSpPr>
        <p:spPr bwMode="auto">
          <a:xfrm>
            <a:off x="381000" y="2227263"/>
            <a:ext cx="3905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400">
                <a:solidFill>
                  <a:srgbClr val="152EE5"/>
                </a:solidFill>
              </a:rPr>
              <a:t>Future School Network</a:t>
            </a:r>
          </a:p>
        </p:txBody>
      </p:sp>
      <p:sp>
        <p:nvSpPr>
          <p:cNvPr id="23" name="TextBox 22"/>
          <p:cNvSpPr txBox="1">
            <a:spLocks noChangeArrowheads="1"/>
          </p:cNvSpPr>
          <p:nvPr/>
        </p:nvSpPr>
        <p:spPr bwMode="auto">
          <a:xfrm>
            <a:off x="381000" y="2743200"/>
            <a:ext cx="3905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400">
                <a:solidFill>
                  <a:srgbClr val="C00000"/>
                </a:solidFill>
              </a:rPr>
              <a:t>Current School Network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par>
                          <p:cTn id="23" fill="hold" nodeType="afterGroup">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par>
                          <p:cTn id="27" fill="hold" nodeType="afterGroup">
                            <p:stCondLst>
                              <p:cond delay="2500"/>
                            </p:stCondLst>
                            <p:childTnLst>
                              <p:par>
                                <p:cTn id="28" presetID="22" presetClass="entr" presetSubtype="4"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childTnLst>
                          </p:cTn>
                        </p:par>
                        <p:par>
                          <p:cTn id="31" fill="hold" nodeType="afterGroup">
                            <p:stCondLst>
                              <p:cond delay="3000"/>
                            </p:stCondLst>
                            <p:childTnLst>
                              <p:par>
                                <p:cTn id="32" presetID="22" presetClass="entr" presetSubtype="4"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p:cNvPicPr>
          <p:nvPr/>
        </p:nvPicPr>
        <p:blipFill>
          <a:blip r:embed="rId2">
            <a:extLst>
              <a:ext uri="{28A0092B-C50C-407E-A947-70E740481C1C}">
                <a14:useLocalDpi xmlns:a14="http://schemas.microsoft.com/office/drawing/2010/main" val="0"/>
              </a:ext>
            </a:extLst>
          </a:blip>
          <a:srcRect t="-154" r="15430" b="541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34"/>
          <p:cNvSpPr txBox="1">
            <a:spLocks noChangeArrowheads="1"/>
          </p:cNvSpPr>
          <p:nvPr/>
        </p:nvSpPr>
        <p:spPr bwMode="auto">
          <a:xfrm>
            <a:off x="0" y="4572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3200">
                <a:solidFill>
                  <a:srgbClr val="3C8C93"/>
                </a:solidFill>
                <a:latin typeface="Helvetica" pitchFamily="34" charset="0"/>
                <a:sym typeface="Helvetica" pitchFamily="34" charset="0"/>
              </a:rPr>
              <a:t>School Improvements: </a:t>
            </a:r>
            <a:r>
              <a:rPr lang="en-US" altLang="en-US" sz="3200" b="1" i="1">
                <a:solidFill>
                  <a:srgbClr val="FF0000"/>
                </a:solidFill>
                <a:latin typeface="Helvetica" pitchFamily="34" charset="0"/>
                <a:sym typeface="Helvetica" pitchFamily="34" charset="0"/>
              </a:rPr>
              <a:t>Typical School</a:t>
            </a:r>
            <a:endParaRPr lang="en-US" altLang="en-US" sz="3200" b="1" i="1">
              <a:solidFill>
                <a:srgbClr val="FF0000"/>
              </a:solidFill>
            </a:endParaRPr>
          </a:p>
        </p:txBody>
      </p:sp>
      <p:sp>
        <p:nvSpPr>
          <p:cNvPr id="3" name="TextBox 2"/>
          <p:cNvSpPr txBox="1">
            <a:spLocks noChangeArrowheads="1"/>
          </p:cNvSpPr>
          <p:nvPr/>
        </p:nvSpPr>
        <p:spPr bwMode="auto">
          <a:xfrm>
            <a:off x="5629275" y="1222375"/>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a:t>Backbone</a:t>
            </a:r>
          </a:p>
        </p:txBody>
      </p:sp>
      <p:sp>
        <p:nvSpPr>
          <p:cNvPr id="19" name="TextBox 18"/>
          <p:cNvSpPr txBox="1">
            <a:spLocks noChangeArrowheads="1"/>
          </p:cNvSpPr>
          <p:nvPr/>
        </p:nvSpPr>
        <p:spPr bwMode="auto">
          <a:xfrm>
            <a:off x="6940550" y="1222375"/>
            <a:ext cx="1593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a:t>Administration</a:t>
            </a:r>
          </a:p>
        </p:txBody>
      </p:sp>
      <p:grpSp>
        <p:nvGrpSpPr>
          <p:cNvPr id="16" name="Group 15"/>
          <p:cNvGrpSpPr>
            <a:grpSpLocks/>
          </p:cNvGrpSpPr>
          <p:nvPr/>
        </p:nvGrpSpPr>
        <p:grpSpPr bwMode="auto">
          <a:xfrm>
            <a:off x="5629275" y="1592263"/>
            <a:ext cx="1233488" cy="4732337"/>
            <a:chOff x="5628503" y="1592405"/>
            <a:chExt cx="1234783" cy="3055795"/>
          </a:xfrm>
        </p:grpSpPr>
        <p:sp>
          <p:nvSpPr>
            <p:cNvPr id="5" name="Rectangle 4"/>
            <p:cNvSpPr/>
            <p:nvPr/>
          </p:nvSpPr>
          <p:spPr>
            <a:xfrm>
              <a:off x="5638038" y="1592405"/>
              <a:ext cx="1225248" cy="3055795"/>
            </a:xfrm>
            <a:prstGeom prst="rect">
              <a:avLst/>
            </a:prstGeom>
            <a:solidFill>
              <a:srgbClr val="152EE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11" name="TextBox 11"/>
            <p:cNvSpPr txBox="1">
              <a:spLocks noChangeArrowheads="1"/>
            </p:cNvSpPr>
            <p:nvPr/>
          </p:nvSpPr>
          <p:spPr bwMode="auto">
            <a:xfrm>
              <a:off x="5628503" y="1828800"/>
              <a:ext cx="1219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a:solidFill>
                    <a:schemeClr val="bg1"/>
                  </a:solidFill>
                </a:rPr>
                <a:t>10 Gb</a:t>
              </a:r>
            </a:p>
          </p:txBody>
        </p:sp>
      </p:grpSp>
      <p:grpSp>
        <p:nvGrpSpPr>
          <p:cNvPr id="17" name="Group 16"/>
          <p:cNvGrpSpPr>
            <a:grpSpLocks/>
          </p:cNvGrpSpPr>
          <p:nvPr/>
        </p:nvGrpSpPr>
        <p:grpSpPr bwMode="auto">
          <a:xfrm>
            <a:off x="7089775" y="1592263"/>
            <a:ext cx="1223963" cy="4732337"/>
            <a:chOff x="7089243" y="1592405"/>
            <a:chExt cx="1224486" cy="3055795"/>
          </a:xfrm>
        </p:grpSpPr>
        <p:sp>
          <p:nvSpPr>
            <p:cNvPr id="10" name="Rectangle 9"/>
            <p:cNvSpPr/>
            <p:nvPr/>
          </p:nvSpPr>
          <p:spPr>
            <a:xfrm>
              <a:off x="7089243" y="1592405"/>
              <a:ext cx="1224486" cy="3055795"/>
            </a:xfrm>
            <a:prstGeom prst="rect">
              <a:avLst/>
            </a:prstGeom>
            <a:solidFill>
              <a:srgbClr val="152EE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09" name="TextBox 12"/>
            <p:cNvSpPr txBox="1">
              <a:spLocks noChangeArrowheads="1"/>
            </p:cNvSpPr>
            <p:nvPr/>
          </p:nvSpPr>
          <p:spPr bwMode="auto">
            <a:xfrm>
              <a:off x="7091886" y="1828800"/>
              <a:ext cx="1219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a:solidFill>
                    <a:schemeClr val="bg1"/>
                  </a:solidFill>
                </a:rPr>
                <a:t>10 Gb</a:t>
              </a:r>
            </a:p>
          </p:txBody>
        </p:sp>
      </p:grpSp>
      <p:grpSp>
        <p:nvGrpSpPr>
          <p:cNvPr id="7" name="Group 6"/>
          <p:cNvGrpSpPr>
            <a:grpSpLocks/>
          </p:cNvGrpSpPr>
          <p:nvPr/>
        </p:nvGrpSpPr>
        <p:grpSpPr bwMode="auto">
          <a:xfrm>
            <a:off x="5629275" y="6291263"/>
            <a:ext cx="1235075" cy="338137"/>
            <a:chOff x="5628503" y="4614446"/>
            <a:chExt cx="1235593" cy="338554"/>
          </a:xfrm>
        </p:grpSpPr>
        <p:sp>
          <p:nvSpPr>
            <p:cNvPr id="8" name="Rectangle 7"/>
            <p:cNvSpPr/>
            <p:nvPr/>
          </p:nvSpPr>
          <p:spPr>
            <a:xfrm>
              <a:off x="5638032" y="4647824"/>
              <a:ext cx="1226064" cy="305176"/>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07" name="TextBox 13"/>
            <p:cNvSpPr txBox="1">
              <a:spLocks noChangeArrowheads="1"/>
            </p:cNvSpPr>
            <p:nvPr/>
          </p:nvSpPr>
          <p:spPr bwMode="auto">
            <a:xfrm>
              <a:off x="5628503" y="4614446"/>
              <a:ext cx="1219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a:solidFill>
                    <a:schemeClr val="bg1"/>
                  </a:solidFill>
                </a:rPr>
                <a:t>1 Gb</a:t>
              </a:r>
            </a:p>
          </p:txBody>
        </p:sp>
      </p:grpSp>
      <p:grpSp>
        <p:nvGrpSpPr>
          <p:cNvPr id="6" name="Group 5"/>
          <p:cNvGrpSpPr>
            <a:grpSpLocks/>
          </p:cNvGrpSpPr>
          <p:nvPr/>
        </p:nvGrpSpPr>
        <p:grpSpPr bwMode="auto">
          <a:xfrm>
            <a:off x="7089775" y="6291263"/>
            <a:ext cx="1225550" cy="338137"/>
            <a:chOff x="7089243" y="4614446"/>
            <a:chExt cx="1225296" cy="338554"/>
          </a:xfrm>
        </p:grpSpPr>
        <p:sp>
          <p:nvSpPr>
            <p:cNvPr id="11" name="Rectangle 10"/>
            <p:cNvSpPr/>
            <p:nvPr/>
          </p:nvSpPr>
          <p:spPr>
            <a:xfrm>
              <a:off x="7089243" y="4647824"/>
              <a:ext cx="1225296" cy="305176"/>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05" name="TextBox 14"/>
            <p:cNvSpPr txBox="1">
              <a:spLocks noChangeArrowheads="1"/>
            </p:cNvSpPr>
            <p:nvPr/>
          </p:nvSpPr>
          <p:spPr bwMode="auto">
            <a:xfrm>
              <a:off x="7091886" y="4614446"/>
              <a:ext cx="1219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a:solidFill>
                    <a:schemeClr val="bg1"/>
                  </a:solidFill>
                </a:rPr>
                <a:t>1 Gb</a:t>
              </a:r>
            </a:p>
          </p:txBody>
        </p:sp>
      </p:grpSp>
      <p:sp>
        <p:nvSpPr>
          <p:cNvPr id="8202" name="TextBox 21"/>
          <p:cNvSpPr txBox="1">
            <a:spLocks noChangeArrowheads="1"/>
          </p:cNvSpPr>
          <p:nvPr/>
        </p:nvSpPr>
        <p:spPr bwMode="auto">
          <a:xfrm>
            <a:off x="381000" y="2227263"/>
            <a:ext cx="3905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400">
                <a:solidFill>
                  <a:srgbClr val="152EE5"/>
                </a:solidFill>
              </a:rPr>
              <a:t>Future School Network</a:t>
            </a:r>
          </a:p>
        </p:txBody>
      </p:sp>
      <p:sp>
        <p:nvSpPr>
          <p:cNvPr id="8203" name="TextBox 22"/>
          <p:cNvSpPr txBox="1">
            <a:spLocks noChangeArrowheads="1"/>
          </p:cNvSpPr>
          <p:nvPr/>
        </p:nvSpPr>
        <p:spPr bwMode="auto">
          <a:xfrm>
            <a:off x="381000" y="2743200"/>
            <a:ext cx="3905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400">
                <a:solidFill>
                  <a:srgbClr val="C00000"/>
                </a:solidFill>
              </a:rPr>
              <a:t>Current School Network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nodeType="afterGroup">
                            <p:stCondLst>
                              <p:cond delay="500"/>
                            </p:stCondLst>
                            <p:childTnLst>
                              <p:par>
                                <p:cTn id="12" presetID="22" presetClass="entr" presetSubtype="4"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par>
                          <p:cTn id="15" fill="hold" nodeType="afterGroup">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par>
                          <p:cTn id="19" fill="hold" nodeType="afterGroup">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22" presetClass="entr" presetSubtype="4"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p:cNvPicPr>
            <a:picLocks noChangeAspect="1"/>
          </p:cNvPicPr>
          <p:nvPr/>
        </p:nvPicPr>
        <p:blipFill>
          <a:blip r:embed="rId3">
            <a:extLst>
              <a:ext uri="{28A0092B-C50C-407E-A947-70E740481C1C}">
                <a14:useLocalDpi xmlns:a14="http://schemas.microsoft.com/office/drawing/2010/main" val="0"/>
              </a:ext>
            </a:extLst>
          </a:blip>
          <a:srcRect b="4707"/>
          <a:stretch>
            <a:fillRect/>
          </a:stretch>
        </p:blipFill>
        <p:spPr bwMode="auto">
          <a:xfrm>
            <a:off x="23813" y="685800"/>
            <a:ext cx="9120187"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p:cNvSpPr>
          <p:nvPr/>
        </p:nvSpPr>
        <p:spPr bwMode="auto">
          <a:xfrm>
            <a:off x="152400" y="152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800">
                <a:solidFill>
                  <a:srgbClr val="3C8C93"/>
                </a:solidFill>
                <a:latin typeface="Helvetica" pitchFamily="34" charset="0"/>
                <a:sym typeface="Helvetica" pitchFamily="34" charset="0"/>
              </a:rPr>
              <a:t>Network Core Infrastructure Implementation Schedule</a:t>
            </a:r>
          </a:p>
        </p:txBody>
      </p:sp>
      <p:sp>
        <p:nvSpPr>
          <p:cNvPr id="7" name="Rectangle 6"/>
          <p:cNvSpPr/>
          <p:nvPr/>
        </p:nvSpPr>
        <p:spPr>
          <a:xfrm>
            <a:off x="914400" y="1373188"/>
            <a:ext cx="3352800" cy="4586287"/>
          </a:xfrm>
          <a:prstGeom prst="rect">
            <a:avLst/>
          </a:prstGeom>
          <a:noFill/>
        </p:spPr>
        <p:txBody>
          <a:bodyPr>
            <a:spAutoFit/>
          </a:bodyPr>
          <a:lstStyle/>
          <a:p>
            <a:pPr algn="ctr" fontAlgn="auto">
              <a:spcBef>
                <a:spcPts val="0"/>
              </a:spcBef>
              <a:spcAft>
                <a:spcPts val="0"/>
              </a:spcAft>
              <a:defRPr/>
            </a:pPr>
            <a:r>
              <a:rPr lang="en-US" b="1" i="1" dirty="0">
                <a:latin typeface="Helvetica" pitchFamily="34" charset="0"/>
                <a:cs typeface="Helvetica" pitchFamily="34" charset="0"/>
              </a:rPr>
              <a:t>Completed in September 2013</a:t>
            </a:r>
          </a:p>
          <a:p>
            <a:pPr fontAlgn="auto">
              <a:spcBef>
                <a:spcPts val="0"/>
              </a:spcBef>
              <a:spcAft>
                <a:spcPts val="0"/>
              </a:spcAft>
              <a:defRPr/>
            </a:pPr>
            <a:endParaRPr lang="en-US" sz="1600" dirty="0">
              <a:latin typeface="Helvetica" pitchFamily="34" charset="0"/>
              <a:ea typeface="ヒラギノ角ゴ ProN W3" charset="-128"/>
              <a:cs typeface="Helvetica" pitchFamily="34" charset="0"/>
              <a:sym typeface="Calibri" pitchFamily="34" charset="0"/>
            </a:endParaRPr>
          </a:p>
          <a:p>
            <a:pPr marL="285750" indent="-285750" fontAlgn="auto">
              <a:spcBef>
                <a:spcPts val="0"/>
              </a:spcBef>
              <a:spcAft>
                <a:spcPts val="0"/>
              </a:spcAft>
              <a:buClr>
                <a:srgbClr val="FF0000"/>
              </a:buClr>
              <a:buFont typeface="Wingdings" pitchFamily="2" charset="2"/>
              <a:buChar char="ü"/>
              <a:defRPr/>
            </a:pPr>
            <a:r>
              <a:rPr lang="en-US" sz="1600" dirty="0">
                <a:latin typeface="Helvetica" pitchFamily="34" charset="0"/>
                <a:ea typeface="ヒラギノ角ゴ ProN W3" charset="-128"/>
                <a:cs typeface="Helvetica" pitchFamily="34" charset="0"/>
                <a:sym typeface="Calibri" pitchFamily="34" charset="0"/>
              </a:rPr>
              <a:t>Intrusion Prevention Devices</a:t>
            </a:r>
          </a:p>
          <a:p>
            <a:pPr marL="285750" indent="-285750" fontAlgn="auto">
              <a:spcBef>
                <a:spcPts val="0"/>
              </a:spcBef>
              <a:spcAft>
                <a:spcPts val="0"/>
              </a:spcAft>
              <a:buClr>
                <a:srgbClr val="FF0000"/>
              </a:buClr>
              <a:buFont typeface="Wingdings" pitchFamily="2" charset="2"/>
              <a:buChar char="ü"/>
              <a:defRPr/>
            </a:pPr>
            <a:endParaRPr lang="en-US" sz="1600" dirty="0">
              <a:latin typeface="Helvetica" pitchFamily="34" charset="0"/>
              <a:ea typeface="ヒラギノ角ゴ ProN W3" charset="-128"/>
              <a:cs typeface="Helvetica" pitchFamily="34" charset="0"/>
              <a:sym typeface="Calibri" pitchFamily="34" charset="0"/>
            </a:endParaRPr>
          </a:p>
          <a:p>
            <a:pPr marL="285750" indent="-285750" fontAlgn="auto">
              <a:spcBef>
                <a:spcPts val="0"/>
              </a:spcBef>
              <a:spcAft>
                <a:spcPts val="0"/>
              </a:spcAft>
              <a:buClr>
                <a:srgbClr val="FF0000"/>
              </a:buClr>
              <a:buFont typeface="Wingdings" pitchFamily="2" charset="2"/>
              <a:buChar char="ü"/>
              <a:defRPr/>
            </a:pPr>
            <a:r>
              <a:rPr lang="en-US" sz="1600" dirty="0">
                <a:latin typeface="Helvetica" pitchFamily="34" charset="0"/>
                <a:ea typeface="ヒラギノ角ゴ ProN W3" charset="-128"/>
                <a:cs typeface="Helvetica" pitchFamily="34" charset="0"/>
                <a:sym typeface="Calibri" pitchFamily="34" charset="0"/>
              </a:rPr>
              <a:t>Increased</a:t>
            </a:r>
            <a:r>
              <a:rPr lang="en-US" sz="1600" dirty="0">
                <a:latin typeface="Helvetica" pitchFamily="34" charset="0"/>
                <a:cs typeface="Helvetica" pitchFamily="34" charset="0"/>
              </a:rPr>
              <a:t> speed for expanded portal usage</a:t>
            </a:r>
          </a:p>
          <a:p>
            <a:pPr marL="285750" indent="-285750" fontAlgn="auto">
              <a:spcBef>
                <a:spcPts val="0"/>
              </a:spcBef>
              <a:spcAft>
                <a:spcPts val="0"/>
              </a:spcAft>
              <a:buClr>
                <a:srgbClr val="FF0000"/>
              </a:buClr>
              <a:buFont typeface="Wingdings" pitchFamily="2" charset="2"/>
              <a:buChar char="ü"/>
              <a:defRPr/>
            </a:pPr>
            <a:endParaRPr lang="en-US" sz="1600" b="1" dirty="0">
              <a:latin typeface="Helvetica" pitchFamily="34" charset="0"/>
              <a:ea typeface="ヒラギノ角ゴ ProN W3" charset="-128"/>
              <a:cs typeface="Helvetica" pitchFamily="34" charset="0"/>
              <a:sym typeface="Calibri" pitchFamily="34" charset="0"/>
            </a:endParaRPr>
          </a:p>
          <a:p>
            <a:pPr marL="285750" lvl="1" indent="-285750" fontAlgn="auto">
              <a:spcBef>
                <a:spcPts val="0"/>
              </a:spcBef>
              <a:spcAft>
                <a:spcPts val="0"/>
              </a:spcAft>
              <a:buClr>
                <a:srgbClr val="FF0000"/>
              </a:buClr>
              <a:buFont typeface="Wingdings" pitchFamily="2" charset="2"/>
              <a:buChar char="ü"/>
              <a:defRPr/>
            </a:pPr>
            <a:r>
              <a:rPr lang="en-US" sz="1600" dirty="0">
                <a:latin typeface="Helvetica" pitchFamily="34" charset="0"/>
                <a:ea typeface="ヒラギノ角ゴ ProN W3" charset="-128"/>
                <a:cs typeface="Helvetica" pitchFamily="34" charset="0"/>
                <a:sym typeface="Calibri" pitchFamily="34" charset="0"/>
              </a:rPr>
              <a:t>Content Filter</a:t>
            </a:r>
          </a:p>
          <a:p>
            <a:pPr marL="742950" lvl="2" indent="-285750" fontAlgn="auto">
              <a:spcBef>
                <a:spcPts val="0"/>
              </a:spcBef>
              <a:spcAft>
                <a:spcPts val="0"/>
              </a:spcAft>
              <a:buClr>
                <a:srgbClr val="FF0000"/>
              </a:buClr>
              <a:buFont typeface="Wingdings" pitchFamily="2" charset="2"/>
              <a:buChar char="ü"/>
              <a:defRPr/>
            </a:pPr>
            <a:r>
              <a:rPr lang="en-US" sz="1600" dirty="0">
                <a:latin typeface="Helvetica" pitchFamily="34" charset="0"/>
                <a:ea typeface="ヒラギノ角ゴ ProN W3" charset="-128"/>
                <a:cs typeface="Helvetica" pitchFamily="34" charset="0"/>
                <a:sym typeface="Calibri" pitchFamily="34" charset="0"/>
              </a:rPr>
              <a:t>Increased </a:t>
            </a:r>
            <a:r>
              <a:rPr lang="en-US" sz="1600" dirty="0">
                <a:latin typeface="Helvetica" pitchFamily="34" charset="0"/>
                <a:cs typeface="Helvetica" pitchFamily="34" charset="0"/>
              </a:rPr>
              <a:t>bandwidth </a:t>
            </a:r>
          </a:p>
          <a:p>
            <a:pPr marL="742950" lvl="2" indent="-285750" fontAlgn="auto">
              <a:spcBef>
                <a:spcPts val="0"/>
              </a:spcBef>
              <a:spcAft>
                <a:spcPts val="0"/>
              </a:spcAft>
              <a:buClr>
                <a:srgbClr val="FF0000"/>
              </a:buClr>
              <a:buFont typeface="Wingdings" pitchFamily="2" charset="2"/>
              <a:buChar char="ü"/>
              <a:defRPr/>
            </a:pPr>
            <a:r>
              <a:rPr lang="en-US" sz="1600" dirty="0">
                <a:latin typeface="Helvetica" pitchFamily="34" charset="0"/>
                <a:cs typeface="Helvetica" pitchFamily="34" charset="0"/>
              </a:rPr>
              <a:t>age appropriate content</a:t>
            </a:r>
          </a:p>
          <a:p>
            <a:pPr marL="285750" lvl="1" indent="-285750" fontAlgn="auto">
              <a:spcBef>
                <a:spcPts val="0"/>
              </a:spcBef>
              <a:spcAft>
                <a:spcPts val="0"/>
              </a:spcAft>
              <a:buClr>
                <a:srgbClr val="FF0000"/>
              </a:buClr>
              <a:buFont typeface="Wingdings" pitchFamily="2" charset="2"/>
              <a:buChar char="ü"/>
              <a:defRPr/>
            </a:pPr>
            <a:endParaRPr lang="en-US" sz="1600" b="1" dirty="0">
              <a:latin typeface="Helvetica" pitchFamily="34" charset="0"/>
              <a:ea typeface="ヒラギノ角ゴ ProN W3" charset="-128"/>
              <a:cs typeface="Helvetica" pitchFamily="34" charset="0"/>
              <a:sym typeface="Calibri" pitchFamily="34" charset="0"/>
            </a:endParaRPr>
          </a:p>
          <a:p>
            <a:pPr marL="285750" lvl="1" indent="-285750" fontAlgn="auto">
              <a:spcBef>
                <a:spcPts val="0"/>
              </a:spcBef>
              <a:spcAft>
                <a:spcPts val="0"/>
              </a:spcAft>
              <a:buClr>
                <a:srgbClr val="FF0000"/>
              </a:buClr>
              <a:buFont typeface="Wingdings" pitchFamily="2" charset="2"/>
              <a:buChar char="ü"/>
              <a:defRPr/>
            </a:pPr>
            <a:r>
              <a:rPr lang="en-US" sz="1600" dirty="0">
                <a:latin typeface="Helvetica" pitchFamily="34" charset="0"/>
                <a:ea typeface="ヒラギノ角ゴ ProN W3" charset="-128"/>
                <a:cs typeface="Helvetica" pitchFamily="34" charset="0"/>
                <a:sym typeface="Calibri" pitchFamily="34" charset="0"/>
              </a:rPr>
              <a:t>T</a:t>
            </a:r>
            <a:r>
              <a:rPr lang="en-US" sz="1600" dirty="0">
                <a:latin typeface="Helvetica" pitchFamily="34" charset="0"/>
                <a:cs typeface="Helvetica" pitchFamily="34" charset="0"/>
              </a:rPr>
              <a:t>raffic shaping</a:t>
            </a:r>
          </a:p>
          <a:p>
            <a:pPr marL="285750" lvl="1" indent="-285750" fontAlgn="auto">
              <a:spcBef>
                <a:spcPts val="0"/>
              </a:spcBef>
              <a:spcAft>
                <a:spcPts val="0"/>
              </a:spcAft>
              <a:buClr>
                <a:srgbClr val="FF0000"/>
              </a:buClr>
              <a:buFont typeface="Wingdings" pitchFamily="2" charset="2"/>
              <a:buChar char="ü"/>
              <a:defRPr/>
            </a:pPr>
            <a:endParaRPr lang="en-US" sz="1600" b="1" dirty="0">
              <a:latin typeface="Helvetica" pitchFamily="34" charset="0"/>
              <a:ea typeface="ヒラギノ角ゴ ProN W3" charset="-128"/>
              <a:cs typeface="Helvetica" pitchFamily="34" charset="0"/>
              <a:sym typeface="Calibri" pitchFamily="34" charset="0"/>
            </a:endParaRPr>
          </a:p>
          <a:p>
            <a:pPr marL="285750" indent="-285750" fontAlgn="auto">
              <a:spcBef>
                <a:spcPts val="0"/>
              </a:spcBef>
              <a:spcAft>
                <a:spcPts val="0"/>
              </a:spcAft>
              <a:buClr>
                <a:srgbClr val="FF0000"/>
              </a:buClr>
              <a:buFont typeface="Wingdings" pitchFamily="2" charset="2"/>
              <a:buChar char="ü"/>
              <a:defRPr/>
            </a:pPr>
            <a:r>
              <a:rPr lang="en-US" sz="1600" dirty="0">
                <a:latin typeface="Helvetica" pitchFamily="34" charset="0"/>
                <a:ea typeface="ヒラギノ角ゴ ProN W3" charset="-128"/>
                <a:cs typeface="Helvetica" pitchFamily="34" charset="0"/>
                <a:sym typeface="Calibri" pitchFamily="34" charset="0"/>
              </a:rPr>
              <a:t>Internet Firewall</a:t>
            </a:r>
          </a:p>
          <a:p>
            <a:pPr marL="285750" indent="-285750" fontAlgn="auto">
              <a:spcBef>
                <a:spcPts val="0"/>
              </a:spcBef>
              <a:spcAft>
                <a:spcPts val="0"/>
              </a:spcAft>
              <a:buClr>
                <a:srgbClr val="FF0000"/>
              </a:buClr>
              <a:buFont typeface="Wingdings" pitchFamily="2" charset="2"/>
              <a:buChar char="ü"/>
              <a:defRPr/>
            </a:pPr>
            <a:endParaRPr lang="en-US" sz="1600" b="1" dirty="0">
              <a:latin typeface="Helvetica" pitchFamily="34" charset="0"/>
              <a:ea typeface="ヒラギノ角ゴ ProN W3" charset="-128"/>
              <a:cs typeface="Helvetica" pitchFamily="34" charset="0"/>
              <a:sym typeface="Calibri" pitchFamily="34" charset="0"/>
            </a:endParaRPr>
          </a:p>
          <a:p>
            <a:pPr marL="285750" lvl="1" indent="-285750" fontAlgn="auto">
              <a:spcBef>
                <a:spcPts val="0"/>
              </a:spcBef>
              <a:spcAft>
                <a:spcPts val="0"/>
              </a:spcAft>
              <a:buClr>
                <a:srgbClr val="FF0000"/>
              </a:buClr>
              <a:buFont typeface="Wingdings" pitchFamily="2" charset="2"/>
              <a:buChar char="ü"/>
              <a:defRPr/>
            </a:pPr>
            <a:r>
              <a:rPr lang="en-US" sz="1600" dirty="0">
                <a:latin typeface="Helvetica" pitchFamily="34" charset="0"/>
                <a:cs typeface="Helvetica" pitchFamily="34" charset="0"/>
              </a:rPr>
              <a:t>Increase bandwidth</a:t>
            </a:r>
          </a:p>
          <a:p>
            <a:pPr marL="742950" lvl="2" indent="-285750" fontAlgn="auto">
              <a:spcBef>
                <a:spcPts val="0"/>
              </a:spcBef>
              <a:spcAft>
                <a:spcPts val="0"/>
              </a:spcAft>
              <a:buClr>
                <a:srgbClr val="FF0000"/>
              </a:buClr>
              <a:buFont typeface="Wingdings" pitchFamily="2" charset="2"/>
              <a:buChar char="ü"/>
              <a:defRPr/>
            </a:pPr>
            <a:r>
              <a:rPr lang="en-US" sz="1600" dirty="0">
                <a:latin typeface="Helvetica" pitchFamily="34" charset="0"/>
                <a:cs typeface="Helvetica" pitchFamily="34" charset="0"/>
              </a:rPr>
              <a:t>2 to 4 GBPS </a:t>
            </a:r>
            <a:endParaRPr lang="en-US" sz="1600" b="1" dirty="0">
              <a:latin typeface="Helvetica" pitchFamily="34" charset="0"/>
              <a:ea typeface="ヒラギノ角ゴ ProN W3" charset="-128"/>
              <a:cs typeface="Helvetica" pitchFamily="34" charset="0"/>
              <a:sym typeface="Calibri" pitchFamily="34" charset="0"/>
            </a:endParaRPr>
          </a:p>
        </p:txBody>
      </p:sp>
      <p:sp>
        <p:nvSpPr>
          <p:cNvPr id="9221" name="Rectangle 16"/>
          <p:cNvSpPr>
            <a:spLocks noChangeArrowheads="1"/>
          </p:cNvSpPr>
          <p:nvPr/>
        </p:nvSpPr>
        <p:spPr bwMode="auto">
          <a:xfrm>
            <a:off x="5029200" y="1371600"/>
            <a:ext cx="335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b="1" i="1">
                <a:latin typeface="Helvetica" pitchFamily="34" charset="0"/>
                <a:cs typeface="Helvetica" pitchFamily="34" charset="0"/>
              </a:rPr>
              <a:t>Coming Soon!</a:t>
            </a:r>
          </a:p>
        </p:txBody>
      </p:sp>
      <p:sp>
        <p:nvSpPr>
          <p:cNvPr id="9222" name="Rectangle 1"/>
          <p:cNvSpPr>
            <a:spLocks noChangeArrowheads="1"/>
          </p:cNvSpPr>
          <p:nvPr/>
        </p:nvSpPr>
        <p:spPr bwMode="auto">
          <a:xfrm>
            <a:off x="4868863" y="2016125"/>
            <a:ext cx="35131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a:latin typeface="Helvetica" pitchFamily="34" charset="0"/>
                <a:ea typeface="ヒラギノ角ゴ ProN W3"/>
                <a:cs typeface="Helvetica" pitchFamily="34" charset="0"/>
                <a:sym typeface="Calibri" pitchFamily="34" charset="0"/>
              </a:rPr>
              <a:t>New Network Equipment/Services</a:t>
            </a:r>
          </a:p>
        </p:txBody>
      </p:sp>
      <p:graphicFrame>
        <p:nvGraphicFramePr>
          <p:cNvPr id="3" name="Table 2"/>
          <p:cNvGraphicFramePr>
            <a:graphicFrameLocks noGrp="1"/>
          </p:cNvGraphicFramePr>
          <p:nvPr/>
        </p:nvGraphicFramePr>
        <p:xfrm>
          <a:off x="4953000" y="2438400"/>
          <a:ext cx="3352800" cy="485775"/>
        </p:xfrm>
        <a:graphic>
          <a:graphicData uri="http://schemas.openxmlformats.org/drawingml/2006/table">
            <a:tbl>
              <a:tblPr firstRow="1" bandRow="1">
                <a:tableStyleId>{5C22544A-7EE6-4342-B048-85BDC9FD1C3A}</a:tableStyleId>
              </a:tblPr>
              <a:tblGrid>
                <a:gridCol w="1995714"/>
                <a:gridCol w="1357086"/>
              </a:tblGrid>
              <a:tr h="485775">
                <a:tc>
                  <a:txBody>
                    <a:bodyPr/>
                    <a:lstStyle/>
                    <a:p>
                      <a:pPr marL="111125" indent="-111125">
                        <a:buFont typeface="Arial" pitchFamily="34" charset="0"/>
                        <a:buChar char="•"/>
                      </a:pPr>
                      <a:r>
                        <a:rPr lang="en-US" sz="1600" b="0" dirty="0" smtClean="0">
                          <a:solidFill>
                            <a:schemeClr val="tx1"/>
                          </a:solidFill>
                        </a:rPr>
                        <a:t>Ethernet</a:t>
                      </a:r>
                      <a:r>
                        <a:rPr lang="en-US" sz="1600" b="0" baseline="0" dirty="0" smtClean="0">
                          <a:solidFill>
                            <a:schemeClr val="tx1"/>
                          </a:solidFill>
                        </a:rPr>
                        <a:t> Switches</a:t>
                      </a:r>
                      <a:endParaRPr lang="en-US" sz="16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solidFill>
                            <a:schemeClr val="tx1"/>
                          </a:solidFill>
                        </a:rPr>
                        <a:t>October 2013</a:t>
                      </a:r>
                      <a:endParaRPr lang="en-US" sz="14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4" name="Table 3"/>
          <p:cNvGraphicFramePr>
            <a:graphicFrameLocks noGrp="1"/>
          </p:cNvGraphicFramePr>
          <p:nvPr/>
        </p:nvGraphicFramePr>
        <p:xfrm>
          <a:off x="4953000" y="2884488"/>
          <a:ext cx="3352800" cy="552450"/>
        </p:xfrm>
        <a:graphic>
          <a:graphicData uri="http://schemas.openxmlformats.org/drawingml/2006/table">
            <a:tbl>
              <a:tblPr firstRow="1" bandRow="1">
                <a:tableStyleId>{5C22544A-7EE6-4342-B048-85BDC9FD1C3A}</a:tableStyleId>
              </a:tblPr>
              <a:tblGrid>
                <a:gridCol w="1995714"/>
                <a:gridCol w="1357086"/>
              </a:tblGrid>
              <a:tr h="552450">
                <a:tc>
                  <a:txBody>
                    <a:bodyPr/>
                    <a:lstStyle/>
                    <a:p>
                      <a:pPr marL="111125" indent="-111125">
                        <a:buFont typeface="Arial" pitchFamily="34" charset="0"/>
                        <a:buChar char="•"/>
                      </a:pPr>
                      <a:r>
                        <a:rPr lang="en-US" sz="1600" b="0" dirty="0" smtClean="0">
                          <a:solidFill>
                            <a:schemeClr val="tx1"/>
                          </a:solidFill>
                        </a:rPr>
                        <a:t>Network Switches</a:t>
                      </a:r>
                      <a:endParaRPr lang="en-US" sz="1600" b="0" dirty="0">
                        <a:solidFill>
                          <a:schemeClr val="tx1"/>
                        </a:solidFill>
                      </a:endParaRPr>
                    </a:p>
                  </a:txBody>
                  <a:tcPr marT="45649" marB="4564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solidFill>
                            <a:schemeClr val="tx1"/>
                          </a:solidFill>
                        </a:rPr>
                        <a:t>November 2013</a:t>
                      </a:r>
                      <a:endParaRPr lang="en-US" sz="1400" b="0" dirty="0">
                        <a:solidFill>
                          <a:schemeClr val="tx1"/>
                        </a:solidFill>
                      </a:endParaRPr>
                    </a:p>
                  </a:txBody>
                  <a:tcPr marT="45649" marB="4564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1" name="Table 10"/>
          <p:cNvGraphicFramePr>
            <a:graphicFrameLocks noGrp="1"/>
          </p:cNvGraphicFramePr>
          <p:nvPr/>
        </p:nvGraphicFramePr>
        <p:xfrm>
          <a:off x="4953000" y="3397250"/>
          <a:ext cx="3352800" cy="717550"/>
        </p:xfrm>
        <a:graphic>
          <a:graphicData uri="http://schemas.openxmlformats.org/drawingml/2006/table">
            <a:tbl>
              <a:tblPr firstRow="1" bandRow="1">
                <a:tableStyleId>{5C22544A-7EE6-4342-B048-85BDC9FD1C3A}</a:tableStyleId>
              </a:tblPr>
              <a:tblGrid>
                <a:gridCol w="1995714"/>
                <a:gridCol w="1357086"/>
              </a:tblGrid>
              <a:tr h="717550">
                <a:tc>
                  <a:txBody>
                    <a:bodyPr/>
                    <a:lstStyle/>
                    <a:p>
                      <a:pPr marL="111125" indent="-111125">
                        <a:buFont typeface="Arial" pitchFamily="34" charset="0"/>
                        <a:buChar char="•"/>
                      </a:pPr>
                      <a:r>
                        <a:rPr lang="en-US" sz="1600" b="0" dirty="0" smtClean="0">
                          <a:solidFill>
                            <a:schemeClr val="tx1"/>
                          </a:solidFill>
                        </a:rPr>
                        <a:t>District Enterprise</a:t>
                      </a:r>
                      <a:r>
                        <a:rPr lang="en-US" sz="1600" b="0" baseline="0" dirty="0" smtClean="0">
                          <a:solidFill>
                            <a:schemeClr val="tx1"/>
                          </a:solidFill>
                        </a:rPr>
                        <a:t> Servers</a:t>
                      </a:r>
                      <a:endParaRPr lang="en-US" sz="1600" b="0" dirty="0">
                        <a:solidFill>
                          <a:schemeClr val="tx1"/>
                        </a:solidFill>
                      </a:endParaRPr>
                    </a:p>
                  </a:txBody>
                  <a:tcPr marT="45768" marB="4576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dirty="0">
                        <a:solidFill>
                          <a:schemeClr val="tx1"/>
                        </a:solidFill>
                      </a:endParaRPr>
                    </a:p>
                  </a:txBody>
                  <a:tcPr marT="45768" marB="4576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2" name="Table 11"/>
          <p:cNvGraphicFramePr>
            <a:graphicFrameLocks noGrp="1"/>
          </p:cNvGraphicFramePr>
          <p:nvPr/>
        </p:nvGraphicFramePr>
        <p:xfrm>
          <a:off x="4953000" y="4073525"/>
          <a:ext cx="3352800" cy="419100"/>
        </p:xfrm>
        <a:graphic>
          <a:graphicData uri="http://schemas.openxmlformats.org/drawingml/2006/table">
            <a:tbl>
              <a:tblPr firstRow="1" bandRow="1">
                <a:tableStyleId>{5C22544A-7EE6-4342-B048-85BDC9FD1C3A}</a:tableStyleId>
              </a:tblPr>
              <a:tblGrid>
                <a:gridCol w="1995714"/>
                <a:gridCol w="1357086"/>
              </a:tblGrid>
              <a:tr h="419100">
                <a:tc>
                  <a:txBody>
                    <a:bodyPr/>
                    <a:lstStyle/>
                    <a:p>
                      <a:pPr marL="346075" lvl="1" indent="-111125">
                        <a:buSzPct val="75000"/>
                        <a:buFont typeface="Wingdings" pitchFamily="2" charset="2"/>
                        <a:buChar char="Ø"/>
                      </a:pPr>
                      <a:r>
                        <a:rPr lang="en-US" sz="1600" b="0" dirty="0" smtClean="0">
                          <a:solidFill>
                            <a:schemeClr val="tx1"/>
                          </a:solidFill>
                        </a:rPr>
                        <a:t>Servers</a:t>
                      </a:r>
                      <a:endParaRPr lang="en-US" sz="1600" b="0" dirty="0">
                        <a:solidFill>
                          <a:schemeClr val="tx1"/>
                        </a:solidFill>
                      </a:endParaRPr>
                    </a:p>
                  </a:txBody>
                  <a:tcPr marT="45777" marB="45777"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solidFill>
                            <a:schemeClr val="tx1"/>
                          </a:solidFill>
                        </a:rPr>
                        <a:t>October 2013</a:t>
                      </a:r>
                      <a:endParaRPr lang="en-US" sz="1400" b="0" dirty="0">
                        <a:solidFill>
                          <a:schemeClr val="tx1"/>
                        </a:solidFill>
                      </a:endParaRPr>
                    </a:p>
                  </a:txBody>
                  <a:tcPr marT="45777" marB="45777"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3" name="Table 12"/>
          <p:cNvGraphicFramePr>
            <a:graphicFrameLocks noGrp="1"/>
          </p:cNvGraphicFramePr>
          <p:nvPr/>
        </p:nvGraphicFramePr>
        <p:xfrm>
          <a:off x="4953000" y="4452938"/>
          <a:ext cx="3352800" cy="433387"/>
        </p:xfrm>
        <a:graphic>
          <a:graphicData uri="http://schemas.openxmlformats.org/drawingml/2006/table">
            <a:tbl>
              <a:tblPr firstRow="1" bandRow="1">
                <a:tableStyleId>{5C22544A-7EE6-4342-B048-85BDC9FD1C3A}</a:tableStyleId>
              </a:tblPr>
              <a:tblGrid>
                <a:gridCol w="1995714"/>
                <a:gridCol w="1357086"/>
              </a:tblGrid>
              <a:tr h="433387">
                <a:tc>
                  <a:txBody>
                    <a:bodyPr/>
                    <a:lstStyle/>
                    <a:p>
                      <a:pPr marL="346075" lvl="1" indent="-111125">
                        <a:buSzPct val="75000"/>
                        <a:buFont typeface="Wingdings" pitchFamily="2" charset="2"/>
                        <a:buChar char="Ø"/>
                      </a:pPr>
                      <a:r>
                        <a:rPr lang="en-US" sz="1600" b="0" dirty="0" err="1" smtClean="0">
                          <a:solidFill>
                            <a:schemeClr val="tx1"/>
                          </a:solidFill>
                        </a:rPr>
                        <a:t>NetApp</a:t>
                      </a:r>
                      <a:r>
                        <a:rPr lang="en-US" sz="1600" b="0" dirty="0" smtClean="0">
                          <a:solidFill>
                            <a:schemeClr val="tx1"/>
                          </a:solidFill>
                        </a:rPr>
                        <a:t> Storage</a:t>
                      </a:r>
                      <a:endParaRPr lang="en-US" sz="1600" b="0" dirty="0">
                        <a:solidFill>
                          <a:schemeClr val="tx1"/>
                        </a:solidFill>
                      </a:endParaRPr>
                    </a:p>
                  </a:txBody>
                  <a:tcPr marT="45766" marB="4576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solidFill>
                            <a:schemeClr val="tx1"/>
                          </a:solidFill>
                        </a:rPr>
                        <a:t>October 2013</a:t>
                      </a:r>
                      <a:endParaRPr lang="en-US" sz="1400" b="0" dirty="0">
                        <a:solidFill>
                          <a:schemeClr val="tx1"/>
                        </a:solidFill>
                      </a:endParaRPr>
                    </a:p>
                  </a:txBody>
                  <a:tcPr marT="45766" marB="4576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4" name="Table 13"/>
          <p:cNvGraphicFramePr>
            <a:graphicFrameLocks noGrp="1"/>
          </p:cNvGraphicFramePr>
          <p:nvPr/>
        </p:nvGraphicFramePr>
        <p:xfrm>
          <a:off x="4953000" y="4845050"/>
          <a:ext cx="3352800" cy="717550"/>
        </p:xfrm>
        <a:graphic>
          <a:graphicData uri="http://schemas.openxmlformats.org/drawingml/2006/table">
            <a:tbl>
              <a:tblPr firstRow="1" bandRow="1">
                <a:tableStyleId>{5C22544A-7EE6-4342-B048-85BDC9FD1C3A}</a:tableStyleId>
              </a:tblPr>
              <a:tblGrid>
                <a:gridCol w="1995714"/>
                <a:gridCol w="1357086"/>
              </a:tblGrid>
              <a:tr h="717550">
                <a:tc>
                  <a:txBody>
                    <a:bodyPr/>
                    <a:lstStyle/>
                    <a:p>
                      <a:pPr marL="111125" indent="-111125">
                        <a:buFont typeface="Arial" pitchFamily="34" charset="0"/>
                        <a:buChar char="•"/>
                      </a:pPr>
                      <a:r>
                        <a:rPr lang="en-US" sz="1600" b="0" dirty="0" smtClean="0">
                          <a:solidFill>
                            <a:schemeClr val="tx1"/>
                          </a:solidFill>
                        </a:rPr>
                        <a:t>Increase</a:t>
                      </a:r>
                      <a:r>
                        <a:rPr lang="en-US" sz="1600" b="0" baseline="0" dirty="0" smtClean="0">
                          <a:solidFill>
                            <a:schemeClr val="tx1"/>
                          </a:solidFill>
                        </a:rPr>
                        <a:t> Internet Speed Sites to ITS</a:t>
                      </a:r>
                      <a:endParaRPr lang="en-US" sz="1600" b="0" dirty="0">
                        <a:solidFill>
                          <a:schemeClr val="tx1"/>
                        </a:solidFill>
                      </a:endParaRPr>
                    </a:p>
                  </a:txBody>
                  <a:tcPr marT="45768" marB="4576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solidFill>
                            <a:schemeClr val="tx1"/>
                          </a:solidFill>
                        </a:rPr>
                        <a:t>March 2015</a:t>
                      </a:r>
                      <a:endParaRPr lang="en-US" sz="1400" b="0" dirty="0">
                        <a:solidFill>
                          <a:schemeClr val="tx1"/>
                        </a:solidFill>
                      </a:endParaRPr>
                    </a:p>
                  </a:txBody>
                  <a:tcPr marT="45768" marB="4576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Arrow Connector 19"/>
          <p:cNvCxnSpPr/>
          <p:nvPr/>
        </p:nvCxnSpPr>
        <p:spPr>
          <a:xfrm flipV="1">
            <a:off x="2366963" y="5916613"/>
            <a:ext cx="3400425" cy="331787"/>
          </a:xfrm>
          <a:prstGeom prst="straightConnector1">
            <a:avLst/>
          </a:prstGeom>
          <a:ln w="381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243" name="TextBox 56"/>
          <p:cNvSpPr txBox="1">
            <a:spLocks noChangeArrowheads="1"/>
          </p:cNvSpPr>
          <p:nvPr/>
        </p:nvSpPr>
        <p:spPr bwMode="auto">
          <a:xfrm>
            <a:off x="523875" y="339725"/>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a:t>SBAB</a:t>
            </a:r>
          </a:p>
        </p:txBody>
      </p:sp>
      <p:sp>
        <p:nvSpPr>
          <p:cNvPr id="10244" name="TextBox 57"/>
          <p:cNvSpPr txBox="1">
            <a:spLocks noChangeArrowheads="1"/>
          </p:cNvSpPr>
          <p:nvPr/>
        </p:nvSpPr>
        <p:spPr bwMode="auto">
          <a:xfrm>
            <a:off x="0" y="4278313"/>
            <a:ext cx="1447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a:t>Large Schools</a:t>
            </a:r>
          </a:p>
        </p:txBody>
      </p:sp>
      <p:sp>
        <p:nvSpPr>
          <p:cNvPr id="10245" name="TextBox 58"/>
          <p:cNvSpPr txBox="1">
            <a:spLocks noChangeArrowheads="1"/>
          </p:cNvSpPr>
          <p:nvPr/>
        </p:nvSpPr>
        <p:spPr bwMode="auto">
          <a:xfrm>
            <a:off x="2286000" y="6488113"/>
            <a:ext cx="2743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a:t>Small to Medium Schools</a:t>
            </a:r>
          </a:p>
        </p:txBody>
      </p:sp>
      <p:sp>
        <p:nvSpPr>
          <p:cNvPr id="10246" name="TextBox 60"/>
          <p:cNvSpPr txBox="1">
            <a:spLocks noChangeArrowheads="1"/>
          </p:cNvSpPr>
          <p:nvPr/>
        </p:nvSpPr>
        <p:spPr bwMode="auto">
          <a:xfrm>
            <a:off x="3775075" y="668338"/>
            <a:ext cx="2209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a:t>ITS Computer Center</a:t>
            </a:r>
          </a:p>
        </p:txBody>
      </p:sp>
      <p:sp>
        <p:nvSpPr>
          <p:cNvPr id="10247" name="TextBox 34"/>
          <p:cNvSpPr txBox="1">
            <a:spLocks noChangeArrowheads="1"/>
          </p:cNvSpPr>
          <p:nvPr/>
        </p:nvSpPr>
        <p:spPr bwMode="auto">
          <a:xfrm>
            <a:off x="1690688" y="47625"/>
            <a:ext cx="6019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3200">
                <a:solidFill>
                  <a:srgbClr val="3C8C93"/>
                </a:solidFill>
                <a:latin typeface="Helvetica" pitchFamily="34" charset="0"/>
                <a:sym typeface="Helvetica" pitchFamily="34" charset="0"/>
              </a:rPr>
              <a:t>What is Changing!</a:t>
            </a:r>
            <a:endParaRPr lang="en-US" altLang="en-US" sz="3200"/>
          </a:p>
        </p:txBody>
      </p:sp>
      <p:pic>
        <p:nvPicPr>
          <p:cNvPr id="10248" name="Picture 13"/>
          <p:cNvPicPr>
            <a:picLocks noChangeAspect="1"/>
          </p:cNvPicPr>
          <p:nvPr/>
        </p:nvPicPr>
        <p:blipFill>
          <a:blip r:embed="rId2">
            <a:extLst>
              <a:ext uri="{28A0092B-C50C-407E-A947-70E740481C1C}">
                <a14:useLocalDpi xmlns:a14="http://schemas.microsoft.com/office/drawing/2010/main" val="0"/>
              </a:ext>
            </a:extLst>
          </a:blip>
          <a:srcRect l="6934" t="9459" r="7985" b="13542"/>
          <a:stretch>
            <a:fillRect/>
          </a:stretch>
        </p:blipFill>
        <p:spPr bwMode="auto">
          <a:xfrm>
            <a:off x="6797675" y="254000"/>
            <a:ext cx="2262188"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a:stCxn id="8" idx="5"/>
          </p:cNvCxnSpPr>
          <p:nvPr/>
        </p:nvCxnSpPr>
        <p:spPr>
          <a:xfrm>
            <a:off x="2754313" y="1936750"/>
            <a:ext cx="3417887" cy="3016250"/>
          </a:xfrm>
          <a:prstGeom prst="straightConnector1">
            <a:avLst/>
          </a:prstGeom>
          <a:ln w="762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078038" y="3530600"/>
            <a:ext cx="4017962" cy="1879600"/>
          </a:xfrm>
          <a:prstGeom prst="straightConnector1">
            <a:avLst/>
          </a:prstGeom>
          <a:ln w="762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767388" y="2819400"/>
            <a:ext cx="1166812" cy="1752600"/>
          </a:xfrm>
          <a:prstGeom prst="straightConnector1">
            <a:avLst/>
          </a:prstGeom>
          <a:ln w="1143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10248" idx="2"/>
          </p:cNvCxnSpPr>
          <p:nvPr/>
        </p:nvCxnSpPr>
        <p:spPr>
          <a:xfrm flipV="1">
            <a:off x="6096000" y="1790700"/>
            <a:ext cx="1831975" cy="619125"/>
          </a:xfrm>
          <a:prstGeom prst="straightConnector1">
            <a:avLst/>
          </a:prstGeom>
          <a:ln w="762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253" name="TextBox 37"/>
          <p:cNvSpPr txBox="1">
            <a:spLocks noChangeArrowheads="1"/>
          </p:cNvSpPr>
          <p:nvPr/>
        </p:nvSpPr>
        <p:spPr bwMode="auto">
          <a:xfrm>
            <a:off x="7489825" y="1239838"/>
            <a:ext cx="1395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a:t>Internet</a:t>
            </a:r>
          </a:p>
        </p:txBody>
      </p:sp>
      <p:pic>
        <p:nvPicPr>
          <p:cNvPr id="10254" name="Picture 12"/>
          <p:cNvPicPr>
            <a:picLocks noChangeAspect="1"/>
          </p:cNvPicPr>
          <p:nvPr/>
        </p:nvPicPr>
        <p:blipFill>
          <a:blip r:embed="rId3">
            <a:extLst>
              <a:ext uri="{28A0092B-C50C-407E-A947-70E740481C1C}">
                <a14:useLocalDpi xmlns:a14="http://schemas.microsoft.com/office/drawing/2010/main" val="0"/>
              </a:ext>
            </a:extLst>
          </a:blip>
          <a:srcRect l="6934" t="9459" r="7985" b="13542"/>
          <a:stretch>
            <a:fillRect/>
          </a:stretch>
        </p:blipFill>
        <p:spPr bwMode="auto">
          <a:xfrm>
            <a:off x="5614988" y="4464050"/>
            <a:ext cx="3175000"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5" name="TextBox 36"/>
          <p:cNvSpPr txBox="1">
            <a:spLocks noChangeArrowheads="1"/>
          </p:cNvSpPr>
          <p:nvPr/>
        </p:nvSpPr>
        <p:spPr bwMode="auto">
          <a:xfrm>
            <a:off x="6832600" y="5897563"/>
            <a:ext cx="139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a:t>Ethernet</a:t>
            </a:r>
          </a:p>
        </p:txBody>
      </p:sp>
      <p:sp>
        <p:nvSpPr>
          <p:cNvPr id="47" name="Left-Right Arrow 46"/>
          <p:cNvSpPr/>
          <p:nvPr/>
        </p:nvSpPr>
        <p:spPr>
          <a:xfrm rot="3387990">
            <a:off x="5250656" y="2891632"/>
            <a:ext cx="2143125" cy="1563688"/>
          </a:xfrm>
          <a:prstGeom prst="leftRightArrow">
            <a:avLst/>
          </a:prstGeom>
          <a:solidFill>
            <a:srgbClr val="005392"/>
          </a:solidFill>
          <a:ln>
            <a:solidFill>
              <a:srgbClr val="00539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Oval 29"/>
          <p:cNvSpPr/>
          <p:nvPr/>
        </p:nvSpPr>
        <p:spPr>
          <a:xfrm>
            <a:off x="106363" y="2297113"/>
            <a:ext cx="1971675" cy="1970087"/>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1071563" y="254000"/>
            <a:ext cx="1970087" cy="1971675"/>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Oval 33"/>
          <p:cNvSpPr/>
          <p:nvPr/>
        </p:nvSpPr>
        <p:spPr>
          <a:xfrm>
            <a:off x="523875" y="4748213"/>
            <a:ext cx="1971675" cy="1970087"/>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Oval 31"/>
          <p:cNvSpPr/>
          <p:nvPr/>
        </p:nvSpPr>
        <p:spPr>
          <a:xfrm>
            <a:off x="4202113" y="1022350"/>
            <a:ext cx="1970087" cy="1970088"/>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Left-Right Arrow 45"/>
          <p:cNvSpPr/>
          <p:nvPr/>
        </p:nvSpPr>
        <p:spPr>
          <a:xfrm rot="20593554">
            <a:off x="6024563" y="1752600"/>
            <a:ext cx="1993900" cy="665163"/>
          </a:xfrm>
          <a:prstGeom prst="leftRightArrow">
            <a:avLst>
              <a:gd name="adj1" fmla="val 50000"/>
              <a:gd name="adj2" fmla="val 51006"/>
            </a:avLst>
          </a:prstGeom>
          <a:solidFill>
            <a:srgbClr val="29A3FF"/>
          </a:solidFill>
          <a:ln>
            <a:solidFill>
              <a:srgbClr val="29A3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Left-Right Arrow 22"/>
          <p:cNvSpPr/>
          <p:nvPr/>
        </p:nvSpPr>
        <p:spPr>
          <a:xfrm rot="2481785">
            <a:off x="2109788" y="2965450"/>
            <a:ext cx="4664075" cy="1006475"/>
          </a:xfrm>
          <a:prstGeom prst="leftRightArrow">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Left-Right Arrow 43"/>
          <p:cNvSpPr/>
          <p:nvPr/>
        </p:nvSpPr>
        <p:spPr>
          <a:xfrm rot="1560780">
            <a:off x="1803400" y="3951288"/>
            <a:ext cx="4491038" cy="1003300"/>
          </a:xfrm>
          <a:prstGeom prst="leftRightArrow">
            <a:avLst>
              <a:gd name="adj1" fmla="val 50000"/>
              <a:gd name="adj2" fmla="val 51006"/>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Left-Right Arrow 44"/>
          <p:cNvSpPr/>
          <p:nvPr/>
        </p:nvSpPr>
        <p:spPr>
          <a:xfrm rot="21313047">
            <a:off x="2392363" y="5829300"/>
            <a:ext cx="3387725" cy="506413"/>
          </a:xfrm>
          <a:prstGeom prst="leftRightArrow">
            <a:avLst>
              <a:gd name="adj1" fmla="val 50000"/>
              <a:gd name="adj2" fmla="val 51006"/>
            </a:avLst>
          </a:prstGeom>
          <a:solidFill>
            <a:srgbClr val="8FCFFF"/>
          </a:solidFill>
          <a:ln>
            <a:solidFill>
              <a:srgbClr val="8FC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circle(out)">
                                      <p:cBhvr>
                                        <p:cTn id="7" dur="2000"/>
                                        <p:tgtEl>
                                          <p:spTgt spid="45"/>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circle(out)">
                                      <p:cBhvr>
                                        <p:cTn id="10" dur="2000"/>
                                        <p:tgtEl>
                                          <p:spTgt spid="44"/>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circle(out)">
                                      <p:cBhvr>
                                        <p:cTn id="13" dur="2000"/>
                                        <p:tgtEl>
                                          <p:spTgt spid="23"/>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circle(out)">
                                      <p:cBhvr>
                                        <p:cTn id="16" dur="2000"/>
                                        <p:tgtEl>
                                          <p:spTgt spid="47"/>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circle(out)">
                                      <p:cBhvr>
                                        <p:cTn id="19"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6" grpId="0" animBg="1"/>
      <p:bldP spid="23" grpId="0" animBg="1"/>
      <p:bldP spid="44" grpId="0" animBg="1"/>
      <p:bldP spid="45" grpId="0" animBg="1"/>
    </p:bld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1233</TotalTime>
  <Words>2122</Words>
  <Application>Microsoft Office PowerPoint</Application>
  <PresentationFormat>On-screen Show (4:3)</PresentationFormat>
  <Paragraphs>394</Paragraphs>
  <Slides>28</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Calibri</vt:lpstr>
      <vt:lpstr>Arial</vt:lpstr>
      <vt:lpstr>Helvetica</vt:lpstr>
      <vt:lpstr>Elephant</vt:lpstr>
      <vt:lpstr>HandelGothic</vt:lpstr>
      <vt:lpstr>ヒラギノ角ゴ ProN W3</vt:lpstr>
      <vt:lpstr>Wingdings</vt:lpstr>
      <vt:lpstr>Gill Sans</vt:lpstr>
      <vt:lpstr>MS PGothic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Infrastructure Implementations Schedule</vt:lpstr>
      <vt:lpstr>21st Century Schools Technology Upgrade  Project Cost Estimates </vt:lpstr>
      <vt:lpstr>Going Wireless: What You Need to Know</vt:lpstr>
      <vt:lpstr>Our Wireless Project – Largest in the US!</vt:lpstr>
      <vt:lpstr>Success or Failure – We Are in Control</vt:lpstr>
      <vt:lpstr>Going Wireless: Benefits</vt:lpstr>
      <vt:lpstr>Going Wireless: Benefits</vt:lpstr>
      <vt:lpstr>Going Wireless:  Benefits</vt:lpstr>
      <vt:lpstr>Going Wireless:  Benefits</vt:lpstr>
      <vt:lpstr>Going Wireless: Are We Ready?</vt:lpstr>
      <vt:lpstr>Going Wireless: Are We ready?</vt:lpstr>
      <vt:lpstr>Going Wireless: Things to Consider</vt:lpstr>
      <vt:lpstr>Going Wireless: Things to Consider</vt:lpstr>
      <vt:lpstr>Going Wireless: Things to Consider</vt:lpstr>
      <vt:lpstr>Going Wireless: Before You Start</vt:lpstr>
      <vt:lpstr>Going Wireless: Before You Start</vt:lpstr>
      <vt:lpstr>Going Wireless: Before You Start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Debbie Graper</dc:creator>
  <cp:lastModifiedBy>Ball, Lorraine</cp:lastModifiedBy>
  <cp:revision>116</cp:revision>
  <cp:lastPrinted>2013-10-24T13:56:32Z</cp:lastPrinted>
  <dcterms:created xsi:type="dcterms:W3CDTF">2013-09-19T13:19:30Z</dcterms:created>
  <dcterms:modified xsi:type="dcterms:W3CDTF">2014-01-15T18:04:17Z</dcterms:modified>
</cp:coreProperties>
</file>